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77" r:id="rId1"/>
  </p:sldMasterIdLst>
  <p:notesMasterIdLst>
    <p:notesMasterId r:id="rId26"/>
  </p:notesMasterIdLst>
  <p:handoutMasterIdLst>
    <p:handoutMasterId r:id="rId27"/>
  </p:handoutMasterIdLst>
  <p:sldIdLst>
    <p:sldId id="286" r:id="rId2"/>
    <p:sldId id="313" r:id="rId3"/>
    <p:sldId id="325" r:id="rId4"/>
    <p:sldId id="323" r:id="rId5"/>
    <p:sldId id="324" r:id="rId6"/>
    <p:sldId id="282" r:id="rId7"/>
    <p:sldId id="315" r:id="rId8"/>
    <p:sldId id="317" r:id="rId9"/>
    <p:sldId id="302" r:id="rId10"/>
    <p:sldId id="303" r:id="rId11"/>
    <p:sldId id="318" r:id="rId12"/>
    <p:sldId id="321" r:id="rId13"/>
    <p:sldId id="322" r:id="rId14"/>
    <p:sldId id="291" r:id="rId15"/>
    <p:sldId id="293" r:id="rId16"/>
    <p:sldId id="294" r:id="rId17"/>
    <p:sldId id="305" r:id="rId18"/>
    <p:sldId id="307" r:id="rId19"/>
    <p:sldId id="308" r:id="rId20"/>
    <p:sldId id="309" r:id="rId21"/>
    <p:sldId id="310" r:id="rId22"/>
    <p:sldId id="314" r:id="rId23"/>
    <p:sldId id="311" r:id="rId24"/>
    <p:sldId id="312" r:id="rId25"/>
  </p:sldIdLst>
  <p:sldSz cx="9144000" cy="6858000" type="screen4x3"/>
  <p:notesSz cx="6797675" cy="987425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000066"/>
    <a:srgbClr val="6666FF"/>
    <a:srgbClr val="0033CC"/>
    <a:srgbClr val="E8D9F3"/>
    <a:srgbClr val="DCC5ED"/>
    <a:srgbClr val="232323"/>
    <a:srgbClr val="1C1C1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20432" autoAdjust="0"/>
    <p:restoredTop sz="81803" autoAdjust="0"/>
  </p:normalViewPr>
  <p:slideViewPr>
    <p:cSldViewPr snapToGrid="0">
      <p:cViewPr varScale="1">
        <p:scale>
          <a:sx n="100" d="100"/>
          <a:sy n="100" d="100"/>
        </p:scale>
        <p:origin x="-756" y="-102"/>
      </p:cViewPr>
      <p:guideLst>
        <p:guide orient="horz" pos="2160"/>
        <p:guide pos="2880"/>
      </p:guideLst>
    </p:cSldViewPr>
  </p:slideViewPr>
  <p:outlineViewPr>
    <p:cViewPr>
      <p:scale>
        <a:sx n="33" d="100"/>
        <a:sy n="33" d="100"/>
      </p:scale>
      <p:origin x="0" y="2016"/>
    </p:cViewPr>
  </p:outlineViewPr>
  <p:notesTextViewPr>
    <p:cViewPr>
      <p:scale>
        <a:sx n="100" d="100"/>
        <a:sy n="100" d="100"/>
      </p:scale>
      <p:origin x="0" y="0"/>
    </p:cViewPr>
  </p:notesTextViewPr>
  <p:notesViewPr>
    <p:cSldViewPr snapToGrid="0">
      <p:cViewPr varScale="1">
        <p:scale>
          <a:sx n="59" d="100"/>
          <a:sy n="59" d="100"/>
        </p:scale>
        <p:origin x="-2508" y="-90"/>
      </p:cViewPr>
      <p:guideLst>
        <p:guide orient="horz" pos="3110"/>
        <p:guide pos="214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hr-HR"/>
  <c:chart>
    <c:plotArea>
      <c:layout/>
      <c:barChart>
        <c:barDir val="col"/>
        <c:grouping val="clustered"/>
        <c:ser>
          <c:idx val="0"/>
          <c:order val="0"/>
          <c:tx>
            <c:strRef>
              <c:f>Sheet1!$C$3</c:f>
              <c:strCache>
                <c:ptCount val="1"/>
                <c:pt idx="0">
                  <c:v>2001</c:v>
                </c:pt>
              </c:strCache>
            </c:strRef>
          </c:tx>
          <c:spPr>
            <a:solidFill>
              <a:srgbClr val="FF0000"/>
            </a:solidFill>
          </c:spPr>
          <c:dLbls>
            <c:dLbl>
              <c:idx val="1"/>
              <c:delete val="1"/>
            </c:dLbl>
            <c:dLbl>
              <c:idx val="2"/>
              <c:delete val="1"/>
            </c:dLbl>
            <c:txPr>
              <a:bodyPr/>
              <a:lstStyle/>
              <a:p>
                <a:pPr>
                  <a:defRPr lang="en-US" sz="1800" b="1">
                    <a:latin typeface="Times New Roman" pitchFamily="18" charset="0"/>
                    <a:cs typeface="Times New Roman" pitchFamily="18" charset="0"/>
                  </a:defRPr>
                </a:pPr>
                <a:endParaRPr lang="sr-Latn-CS"/>
              </a:p>
            </c:txPr>
            <c:showVal val="1"/>
          </c:dLbls>
          <c:cat>
            <c:strRef>
              <c:f>Sheet1!$B$4:$B$7</c:f>
              <c:strCache>
                <c:ptCount val="4"/>
                <c:pt idx="0">
                  <c:v>BH</c:v>
                </c:pt>
                <c:pt idx="1">
                  <c:v>FBH</c:v>
                </c:pt>
                <c:pt idx="2">
                  <c:v>RS</c:v>
                </c:pt>
                <c:pt idx="3">
                  <c:v>BD</c:v>
                </c:pt>
              </c:strCache>
            </c:strRef>
          </c:cat>
          <c:val>
            <c:numRef>
              <c:f>Sheet1!$C$4:$C$7</c:f>
              <c:numCache>
                <c:formatCode>0.0%</c:formatCode>
                <c:ptCount val="4"/>
                <c:pt idx="0">
                  <c:v>0.19100000000000003</c:v>
                </c:pt>
                <c:pt idx="1">
                  <c:v>0.16300000000000003</c:v>
                </c:pt>
                <c:pt idx="2">
                  <c:v>0.24800000000000005</c:v>
                </c:pt>
              </c:numCache>
            </c:numRef>
          </c:val>
        </c:ser>
        <c:ser>
          <c:idx val="1"/>
          <c:order val="1"/>
          <c:tx>
            <c:strRef>
              <c:f>Sheet1!$D$3</c:f>
              <c:strCache>
                <c:ptCount val="1"/>
                <c:pt idx="0">
                  <c:v>2004</c:v>
                </c:pt>
              </c:strCache>
            </c:strRef>
          </c:tx>
          <c:spPr>
            <a:solidFill>
              <a:schemeClr val="bg1">
                <a:lumMod val="75000"/>
              </a:schemeClr>
            </a:solidFill>
          </c:spPr>
          <c:cat>
            <c:strRef>
              <c:f>Sheet1!$B$4:$B$7</c:f>
              <c:strCache>
                <c:ptCount val="4"/>
                <c:pt idx="0">
                  <c:v>BH</c:v>
                </c:pt>
                <c:pt idx="1">
                  <c:v>FBH</c:v>
                </c:pt>
                <c:pt idx="2">
                  <c:v>RS</c:v>
                </c:pt>
                <c:pt idx="3">
                  <c:v>BD</c:v>
                </c:pt>
              </c:strCache>
            </c:strRef>
          </c:cat>
          <c:val>
            <c:numRef>
              <c:f>Sheet1!$D$4:$D$7</c:f>
              <c:numCache>
                <c:formatCode>0.0%</c:formatCode>
                <c:ptCount val="4"/>
                <c:pt idx="0">
                  <c:v>0.17900000000000005</c:v>
                </c:pt>
                <c:pt idx="1">
                  <c:v>0.18500000000000005</c:v>
                </c:pt>
                <c:pt idx="2">
                  <c:v>0.17500000000000004</c:v>
                </c:pt>
                <c:pt idx="3">
                  <c:v>7.9000000000000042E-2</c:v>
                </c:pt>
              </c:numCache>
            </c:numRef>
          </c:val>
        </c:ser>
        <c:ser>
          <c:idx val="2"/>
          <c:order val="2"/>
          <c:tx>
            <c:strRef>
              <c:f>Sheet1!$E$3</c:f>
              <c:strCache>
                <c:ptCount val="1"/>
                <c:pt idx="0">
                  <c:v>2007</c:v>
                </c:pt>
              </c:strCache>
            </c:strRef>
          </c:tx>
          <c:spPr>
            <a:solidFill>
              <a:schemeClr val="bg1">
                <a:lumMod val="50000"/>
              </a:schemeClr>
            </a:solidFill>
          </c:spPr>
          <c:dLbls>
            <c:txPr>
              <a:bodyPr/>
              <a:lstStyle/>
              <a:p>
                <a:pPr>
                  <a:defRPr lang="en-US" sz="1800" b="1">
                    <a:latin typeface="Times New Roman" pitchFamily="18" charset="0"/>
                    <a:cs typeface="Times New Roman" pitchFamily="18" charset="0"/>
                  </a:defRPr>
                </a:pPr>
                <a:endParaRPr lang="sr-Latn-CS"/>
              </a:p>
            </c:txPr>
            <c:showVal val="1"/>
          </c:dLbls>
          <c:cat>
            <c:strRef>
              <c:f>Sheet1!$B$4:$B$7</c:f>
              <c:strCache>
                <c:ptCount val="4"/>
                <c:pt idx="0">
                  <c:v>BH</c:v>
                </c:pt>
                <c:pt idx="1">
                  <c:v>FBH</c:v>
                </c:pt>
                <c:pt idx="2">
                  <c:v>RS</c:v>
                </c:pt>
                <c:pt idx="3">
                  <c:v>BD</c:v>
                </c:pt>
              </c:strCache>
            </c:strRef>
          </c:cat>
          <c:val>
            <c:numRef>
              <c:f>Sheet1!$E$4:$E$7</c:f>
              <c:numCache>
                <c:formatCode>0.0%</c:formatCode>
                <c:ptCount val="4"/>
                <c:pt idx="0">
                  <c:v>0.18600000000000005</c:v>
                </c:pt>
                <c:pt idx="1">
                  <c:v>0.17400000000000004</c:v>
                </c:pt>
                <c:pt idx="2">
                  <c:v>0.20200000000000001</c:v>
                </c:pt>
                <c:pt idx="3">
                  <c:v>0.25</c:v>
                </c:pt>
              </c:numCache>
            </c:numRef>
          </c:val>
        </c:ser>
        <c:axId val="25084672"/>
        <c:axId val="25086208"/>
      </c:barChart>
      <c:catAx>
        <c:axId val="25084672"/>
        <c:scaling>
          <c:orientation val="minMax"/>
        </c:scaling>
        <c:axPos val="b"/>
        <c:tickLblPos val="nextTo"/>
        <c:txPr>
          <a:bodyPr/>
          <a:lstStyle/>
          <a:p>
            <a:pPr>
              <a:defRPr lang="en-US" sz="2000" b="1">
                <a:latin typeface="Times New Roman" pitchFamily="18" charset="0"/>
                <a:cs typeface="Times New Roman" pitchFamily="18" charset="0"/>
              </a:defRPr>
            </a:pPr>
            <a:endParaRPr lang="sr-Latn-CS"/>
          </a:p>
        </c:txPr>
        <c:crossAx val="25086208"/>
        <c:crosses val="autoZero"/>
        <c:auto val="1"/>
        <c:lblAlgn val="ctr"/>
        <c:lblOffset val="100"/>
      </c:catAx>
      <c:valAx>
        <c:axId val="25086208"/>
        <c:scaling>
          <c:orientation val="minMax"/>
        </c:scaling>
        <c:axPos val="l"/>
        <c:majorGridlines/>
        <c:numFmt formatCode="0.0%" sourceLinked="1"/>
        <c:tickLblPos val="nextTo"/>
        <c:txPr>
          <a:bodyPr/>
          <a:lstStyle/>
          <a:p>
            <a:pPr>
              <a:defRPr lang="en-US"/>
            </a:pPr>
            <a:endParaRPr lang="sr-Latn-CS"/>
          </a:p>
        </c:txPr>
        <c:crossAx val="25084672"/>
        <c:crosses val="autoZero"/>
        <c:crossBetween val="between"/>
      </c:valAx>
      <c:spPr>
        <a:solidFill>
          <a:srgbClr val="4F81BD">
            <a:alpha val="20000"/>
          </a:srgbClr>
        </a:solidFill>
      </c:spPr>
    </c:plotArea>
    <c:legend>
      <c:legendPos val="r"/>
      <c:layout/>
      <c:txPr>
        <a:bodyPr/>
        <a:lstStyle/>
        <a:p>
          <a:pPr>
            <a:defRPr lang="en-US" sz="2000" b="1">
              <a:latin typeface="Times New Roman" pitchFamily="18" charset="0"/>
              <a:cs typeface="Times New Roman" pitchFamily="18" charset="0"/>
            </a:defRPr>
          </a:pPr>
          <a:endParaRPr lang="sr-Latn-CS"/>
        </a:p>
      </c:txPr>
    </c:legend>
    <c:plotVisOnly val="1"/>
  </c:chart>
  <c:spPr>
    <a:solidFill>
      <a:srgbClr val="4F81BD">
        <a:alpha val="14000"/>
      </a:srgbClr>
    </a:solidFill>
  </c:sp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6C5BFD1-2492-4522-A8A8-DF8E58923009}" type="datetimeFigureOut">
              <a:rPr lang="en-US"/>
              <a:pPr>
                <a:defRPr/>
              </a:pPr>
              <a:t>4/7/2010</a:t>
            </a:fld>
            <a:endParaRPr lang="en-US"/>
          </a:p>
        </p:txBody>
      </p:sp>
      <p:sp>
        <p:nvSpPr>
          <p:cNvPr id="4" name="Footer Placeholder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7AC40E11-E8D2-4294-9578-1FA54D1F709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7A1BEAD-FC77-4A69-9DF9-EF2EF8A5DF20}" type="datetimeFigureOut">
              <a:rPr lang="en-US"/>
              <a:pPr>
                <a:defRPr/>
              </a:pPr>
              <a:t>4/7/2010</a:t>
            </a:fld>
            <a:endParaRPr lang="en-US"/>
          </a:p>
        </p:txBody>
      </p:sp>
      <p:sp>
        <p:nvSpPr>
          <p:cNvPr id="4" name="Slide Image Placeholder 3"/>
          <p:cNvSpPr>
            <a:spLocks noGrp="1" noRot="1" noChangeAspect="1"/>
          </p:cNvSpPr>
          <p:nvPr>
            <p:ph type="sldImg" idx="2"/>
          </p:nvPr>
        </p:nvSpPr>
        <p:spPr>
          <a:xfrm>
            <a:off x="931863" y="741363"/>
            <a:ext cx="4935537" cy="37020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F0832065-0DBF-490F-B664-EAC6E356AAB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bs-Latn-BA" dirty="0" smtClean="0">
              <a:solidFill>
                <a:schemeClr val="tx1">
                  <a:lumMod val="85000"/>
                  <a:lumOff val="15000"/>
                </a:schemeClr>
              </a:solidFill>
              <a:latin typeface="Times New Roman" pitchFamily="18" charset="0"/>
              <a:cs typeface="Times New Roman" pitchFamily="18" charset="0"/>
            </a:endParaRPr>
          </a:p>
          <a:p>
            <a:pPr>
              <a:defRPr/>
            </a:pPr>
            <a:r>
              <a:rPr lang="bs-Latn-BA" dirty="0" smtClean="0"/>
              <a:t> </a:t>
            </a:r>
            <a:r>
              <a:rPr lang="bs-Latn-BA" dirty="0" smtClean="0">
                <a:solidFill>
                  <a:schemeClr val="tx1">
                    <a:lumMod val="85000"/>
                    <a:lumOff val="15000"/>
                  </a:schemeClr>
                </a:solidFill>
                <a:latin typeface="Times New Roman" pitchFamily="18" charset="0"/>
                <a:cs typeface="Times New Roman" pitchFamily="18" charset="0"/>
              </a:rPr>
              <a:t>Slučajevi kada lica koja rade, zaposlena, imovinski stabilna itd. ostvaruju po nekom osnovu prava iz socijalne zaštite</a:t>
            </a:r>
          </a:p>
          <a:p>
            <a:pPr>
              <a:defRPr/>
            </a:pPr>
            <a:endParaRPr lang="bs-Latn-BA" dirty="0" smtClean="0">
              <a:solidFill>
                <a:schemeClr val="tx1">
                  <a:lumMod val="85000"/>
                  <a:lumOff val="15000"/>
                </a:schemeClr>
              </a:solidFill>
              <a:latin typeface="Times New Roman" pitchFamily="18" charset="0"/>
              <a:cs typeface="Times New Roman" pitchFamily="18" charset="0"/>
            </a:endParaRPr>
          </a:p>
          <a:p>
            <a:pPr marL="0" lvl="1">
              <a:defRPr/>
            </a:pPr>
            <a:r>
              <a:rPr lang="hr-BA" dirty="0" smtClean="0">
                <a:solidFill>
                  <a:schemeClr val="tx1">
                    <a:lumMod val="75000"/>
                    <a:lumOff val="25000"/>
                  </a:schemeClr>
                </a:solidFill>
                <a:latin typeface="Times New Roman" pitchFamily="18" charset="0"/>
                <a:cs typeface="Times New Roman" pitchFamily="18" charset="0"/>
              </a:rPr>
              <a:t>Bosna i Hercegovina za socijalnu zaštitu izdvaja </a:t>
            </a:r>
            <a:r>
              <a:rPr lang="hr-BA" b="1" dirty="0" smtClean="0">
                <a:solidFill>
                  <a:schemeClr val="tx1">
                    <a:lumMod val="75000"/>
                    <a:lumOff val="25000"/>
                  </a:schemeClr>
                </a:solidFill>
                <a:latin typeface="Times New Roman" pitchFamily="18" charset="0"/>
                <a:cs typeface="Times New Roman" pitchFamily="18" charset="0"/>
              </a:rPr>
              <a:t>4 % BDP </a:t>
            </a:r>
            <a:r>
              <a:rPr lang="hr-BA" dirty="0" smtClean="0">
                <a:solidFill>
                  <a:schemeClr val="tx1">
                    <a:lumMod val="75000"/>
                    <a:lumOff val="25000"/>
                  </a:schemeClr>
                </a:solidFill>
                <a:latin typeface="Times New Roman" pitchFamily="18" charset="0"/>
                <a:cs typeface="Times New Roman" pitchFamily="18" charset="0"/>
              </a:rPr>
              <a:t>(WB 2009, bez socijalnog osiguranja)  što je mnogo više od izdvajanja zemalja u regionu</a:t>
            </a:r>
            <a:r>
              <a:rPr lang="hr-BA" sz="2000" dirty="0" smtClean="0">
                <a:solidFill>
                  <a:schemeClr val="tx1">
                    <a:lumMod val="75000"/>
                    <a:lumOff val="25000"/>
                  </a:schemeClr>
                </a:solidFill>
                <a:latin typeface="Times New Roman" pitchFamily="18" charset="0"/>
                <a:cs typeface="Times New Roman" pitchFamily="18" charset="0"/>
              </a:rPr>
              <a:t>. </a:t>
            </a:r>
            <a:r>
              <a:rPr lang="pl-PL" dirty="0" smtClean="0">
                <a:solidFill>
                  <a:schemeClr val="tx1">
                    <a:lumMod val="75000"/>
                    <a:lumOff val="25000"/>
                  </a:schemeClr>
                </a:solidFill>
                <a:latin typeface="Times New Roman" pitchFamily="18" charset="0"/>
                <a:cs typeface="Times New Roman" pitchFamily="18" charset="0"/>
              </a:rPr>
              <a:t>Za ukupan socijalni sektor BiH odvaja oko 20 % (FBiH 23 %, RS 15% BDP-a). Prosjek EU je oko 15 %</a:t>
            </a:r>
          </a:p>
          <a:p>
            <a:pPr marL="0" lvl="1">
              <a:defRPr/>
            </a:pPr>
            <a:endParaRPr lang="pl-PL" dirty="0" smtClean="0">
              <a:solidFill>
                <a:schemeClr val="tx1">
                  <a:lumMod val="75000"/>
                  <a:lumOff val="25000"/>
                </a:schemeClr>
              </a:solidFill>
              <a:latin typeface="Times New Roman" pitchFamily="18" charset="0"/>
              <a:cs typeface="Times New Roman" pitchFamily="18" charset="0"/>
            </a:endParaRPr>
          </a:p>
          <a:p>
            <a:pPr marL="0" lvl="1">
              <a:defRPr/>
            </a:pPr>
            <a:r>
              <a:rPr lang="pl-PL" dirty="0" smtClean="0">
                <a:solidFill>
                  <a:schemeClr val="tx1">
                    <a:lumMod val="75000"/>
                    <a:lumOff val="25000"/>
                  </a:schemeClr>
                </a:solidFill>
                <a:latin typeface="Times New Roman" pitchFamily="18" charset="0"/>
                <a:cs typeface="Times New Roman" pitchFamily="18" charset="0"/>
              </a:rPr>
              <a:t>SZ pokriva war veterans i njiove porodice (surviving dependents), gdje ¾ socijalnih transfera bez S.osiguranja odlazi na vojne veterane.</a:t>
            </a:r>
          </a:p>
          <a:p>
            <a:pPr marL="0" lvl="1">
              <a:defRPr/>
            </a:pPr>
            <a:r>
              <a:rPr lang="pl-PL" dirty="0" smtClean="0">
                <a:solidFill>
                  <a:schemeClr val="tx1">
                    <a:lumMod val="75000"/>
                    <a:lumOff val="25000"/>
                  </a:schemeClr>
                </a:solidFill>
                <a:latin typeface="Times New Roman" pitchFamily="18" charset="0"/>
                <a:cs typeface="Times New Roman" pitchFamily="18" charset="0"/>
              </a:rPr>
              <a:t>Civilne benefits pokriva ¼ socijalnih transfera.</a:t>
            </a:r>
            <a:endParaRPr lang="hr-BA" dirty="0" smtClean="0">
              <a:solidFill>
                <a:schemeClr val="tx1">
                  <a:lumMod val="75000"/>
                  <a:lumOff val="25000"/>
                </a:schemeClr>
              </a:solidFill>
              <a:latin typeface="Times New Roman" pitchFamily="18" charset="0"/>
              <a:cs typeface="Times New Roman" pitchFamily="18" charset="0"/>
            </a:endParaRPr>
          </a:p>
          <a:p>
            <a:pPr>
              <a:defRPr/>
            </a:pPr>
            <a:endParaRPr lang="en-US" dirty="0"/>
          </a:p>
        </p:txBody>
      </p:sp>
      <p:sp>
        <p:nvSpPr>
          <p:cNvPr id="4" name="Slide Number Placeholder 3"/>
          <p:cNvSpPr>
            <a:spLocks noGrp="1"/>
          </p:cNvSpPr>
          <p:nvPr>
            <p:ph type="sldNum" sz="quarter" idx="5"/>
          </p:nvPr>
        </p:nvSpPr>
        <p:spPr/>
        <p:txBody>
          <a:bodyPr/>
          <a:lstStyle/>
          <a:p>
            <a:pPr>
              <a:defRPr/>
            </a:pPr>
            <a:fld id="{BABC0598-5D8C-49FB-A1E6-76490E5FEAF3}"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r>
              <a:rPr lang="bs-Latn-BA" smtClean="0">
                <a:latin typeface="Times New Roman" pitchFamily="18" charset="0"/>
                <a:cs typeface="Times New Roman" pitchFamily="18" charset="0"/>
              </a:rPr>
              <a:t>da u osnovi ne postoji </a:t>
            </a:r>
            <a:r>
              <a:rPr lang="bs-Latn-BA" b="1" smtClean="0">
                <a:latin typeface="Times New Roman" pitchFamily="18" charset="0"/>
                <a:cs typeface="Times New Roman" pitchFamily="18" charset="0"/>
              </a:rPr>
              <a:t>ekstremno siromaštvo…ovo </a:t>
            </a:r>
            <a:r>
              <a:rPr lang="bs-Latn-BA" smtClean="0">
                <a:latin typeface="Times New Roman" pitchFamily="18" charset="0"/>
                <a:cs typeface="Times New Roman" pitchFamily="18" charset="0"/>
              </a:rPr>
              <a:t>ne znači da niti jedno domaćinstvo nigdje u zemlji ne pati od prehrambenog siromaštva, već samo da su takvi slučajevi veoma ograničeni u broju pa stoga u anketi baziranoj na uzorku nisu značajni</a:t>
            </a:r>
          </a:p>
          <a:p>
            <a:r>
              <a:rPr lang="bs-Latn-BA" smtClean="0">
                <a:latin typeface="Times New Roman" pitchFamily="18" charset="0"/>
                <a:cs typeface="Times New Roman" pitchFamily="18" charset="0"/>
              </a:rPr>
              <a:t>I pored ovog važnog metodološkog upozorenja navest ćemo da je po Anketi, 0,52% stanovništva ispod linije ekstremnog siromaštva tj. njih oko 17800.</a:t>
            </a:r>
          </a:p>
          <a:p>
            <a:endParaRPr lang="bs-Latn-BA" smtClean="0">
              <a:latin typeface="Times New Roman" pitchFamily="18" charset="0"/>
              <a:cs typeface="Times New Roman" pitchFamily="18" charset="0"/>
            </a:endParaRPr>
          </a:p>
          <a:p>
            <a:r>
              <a:rPr lang="bs-Latn-BA" b="1" smtClean="0">
                <a:latin typeface="Times New Roman" pitchFamily="18" charset="0"/>
                <a:cs typeface="Times New Roman" pitchFamily="18" charset="0"/>
              </a:rPr>
              <a:t>Jaz siromaštva_ukupni </a:t>
            </a:r>
            <a:r>
              <a:rPr lang="bs-Latn-BA" smtClean="0">
                <a:latin typeface="Times New Roman" pitchFamily="18" charset="0"/>
                <a:cs typeface="Times New Roman" pitchFamily="18" charset="0"/>
              </a:rPr>
              <a:t>iznos u novcu koji je potreban svim siromašnim da bi izašli iznad linije siromaštva, podijeljen sa ukupnim brojem stanovnika te države. </a:t>
            </a:r>
          </a:p>
          <a:p>
            <a:endParaRPr lang="bs-Latn-BA" smtClean="0">
              <a:latin typeface="Times New Roman" pitchFamily="18" charset="0"/>
              <a:cs typeface="Times New Roman" pitchFamily="18" charset="0"/>
            </a:endParaRPr>
          </a:p>
          <a:p>
            <a:r>
              <a:rPr lang="bs-Latn-BA" b="1" smtClean="0">
                <a:latin typeface="Times New Roman" pitchFamily="18" charset="0"/>
                <a:cs typeface="Times New Roman" pitchFamily="18" charset="0"/>
              </a:rPr>
              <a:t>Nejednakost u raspodjeli prihoda (NHDR)  </a:t>
            </a:r>
            <a:r>
              <a:rPr lang="bs-Latn-BA" smtClean="0">
                <a:latin typeface="Times New Roman" pitchFamily="18" charset="0"/>
                <a:cs typeface="Times New Roman" pitchFamily="18" charset="0"/>
              </a:rPr>
              <a:t>- znači 20% stanovništva koji imaju najveće prihode imaju prihode 8,51 puta veće od 20%  najsiromašnijeg sloja stanovništva. To znači da svaku 1 KM koju zaradi najsiromašniji, bogati (20% top) zaradi skoro 9 KM. </a:t>
            </a:r>
          </a:p>
          <a:p>
            <a:endParaRPr lang="bs-Latn-BA" smtClean="0"/>
          </a:p>
          <a:p>
            <a:r>
              <a:rPr lang="bs-Latn-BA" smtClean="0"/>
              <a:t>Nejednakost </a:t>
            </a:r>
            <a:r>
              <a:rPr lang="bs-Latn-BA" b="1" smtClean="0">
                <a:latin typeface="Times New Roman" pitchFamily="18" charset="0"/>
                <a:cs typeface="Times New Roman" pitchFamily="18" charset="0"/>
              </a:rPr>
              <a:t>4,938</a:t>
            </a:r>
            <a:r>
              <a:rPr lang="bs-Latn-BA" smtClean="0"/>
              <a:t> znači da najrisomašnijih 10% u raspodjeli prihoda troše skoro 5 puta manje nego 10% najbogatiijih stanovnika. </a:t>
            </a:r>
          </a:p>
          <a:p>
            <a:endParaRPr lang="bs-Latn-BA" smtClean="0"/>
          </a:p>
          <a:p>
            <a:r>
              <a:rPr lang="hr-HR" smtClean="0"/>
              <a:t>GINI SE POVEĆAO: indeks 0 znači da sva kućanstva imaju iste prihode, a kod indeksa 100 jedno kućanstvo raspolaže sa svim prihodima. U stvarnom životu Gini indeksi se kreću otprilike od 20 do 60. Što je veći indeks, veća je nejednakost, bez obzira što se promatra raspodjela dohotka ili bogatstva. Nekoliko primjera će to najbolje ilustrirati. Nejednakost po zemljama se razlikuje – veća je u bogatstvu nego u dohotku. Razvijena gospodarstva imaju manje nejednakosti u razdiobi dohotka od gospodarstava koja se tretiraju kao zemlje u razvoju.</a:t>
            </a:r>
          </a:p>
          <a:p>
            <a:endParaRPr lang="hr-HR" smtClean="0"/>
          </a:p>
          <a:p>
            <a:r>
              <a:rPr lang="bs-Latn-BA" smtClean="0"/>
              <a:t>Iako nije došlo do promjene u nivou siromaštva, nejednakost se značajno povećala u periodu 2001-2007 g. gdje se decilni omjer „bogati/siromašni“ povećao sa 3.3 na 4.9. Učešće</a:t>
            </a:r>
            <a:r>
              <a:rPr lang="hr-HR" smtClean="0"/>
              <a:t> potrošnje najsiromašnijeg kvintila se smanjio sa</a:t>
            </a:r>
            <a:r>
              <a:rPr lang="bs-Latn-BA" smtClean="0"/>
              <a:t> 9</a:t>
            </a:r>
            <a:r>
              <a:rPr lang="hr-HR" smtClean="0"/>
              <a:t>.</a:t>
            </a:r>
            <a:r>
              <a:rPr lang="bs-Latn-BA" smtClean="0"/>
              <a:t>9 %</a:t>
            </a:r>
            <a:r>
              <a:rPr lang="hr-HR" smtClean="0"/>
              <a:t> na</a:t>
            </a:r>
            <a:r>
              <a:rPr lang="bs-Latn-BA" smtClean="0"/>
              <a:t> 7</a:t>
            </a:r>
            <a:r>
              <a:rPr lang="hr-HR" smtClean="0"/>
              <a:t>.</a:t>
            </a:r>
            <a:r>
              <a:rPr lang="bs-Latn-BA" smtClean="0"/>
              <a:t>2%, </a:t>
            </a:r>
            <a:r>
              <a:rPr lang="hr-HR" smtClean="0"/>
              <a:t>dok se </a:t>
            </a:r>
            <a:r>
              <a:rPr lang="en-GB" smtClean="0"/>
              <a:t>Gini</a:t>
            </a:r>
            <a:r>
              <a:rPr lang="hr-HR" smtClean="0"/>
              <a:t> koeficijent povećao sa</a:t>
            </a:r>
            <a:r>
              <a:rPr lang="bs-Latn-BA" smtClean="0"/>
              <a:t> 0</a:t>
            </a:r>
            <a:r>
              <a:rPr lang="hr-HR" smtClean="0"/>
              <a:t>.</a:t>
            </a:r>
            <a:r>
              <a:rPr lang="bs-Latn-BA" smtClean="0"/>
              <a:t>26 </a:t>
            </a:r>
            <a:r>
              <a:rPr lang="hr-HR" smtClean="0"/>
              <a:t>na</a:t>
            </a:r>
            <a:r>
              <a:rPr lang="bs-Latn-BA" smtClean="0"/>
              <a:t> 0</a:t>
            </a:r>
            <a:r>
              <a:rPr lang="hr-HR" smtClean="0"/>
              <a:t>.</a:t>
            </a:r>
            <a:r>
              <a:rPr lang="bs-Latn-BA" smtClean="0"/>
              <a:t>34.</a:t>
            </a:r>
            <a:endParaRPr lang="bs-Latn-BA" smtClean="0">
              <a:latin typeface="Times New Roman" pitchFamily="18" charset="0"/>
              <a:cs typeface="Times New Roman" pitchFamily="18" charset="0"/>
            </a:endParaRPr>
          </a:p>
          <a:p>
            <a:endParaRPr lang="bs-Latn-BA" smtClean="0">
              <a:latin typeface="Times New Roman" pitchFamily="18" charset="0"/>
              <a:cs typeface="Times New Roman" pitchFamily="18" charset="0"/>
            </a:endParaRPr>
          </a:p>
          <a:p>
            <a:endParaRPr lang="en-US" smtClean="0">
              <a:latin typeface="Times New Roman" pitchFamily="18" charset="0"/>
              <a:cs typeface="Times New Roman" pitchFamily="18" charset="0"/>
            </a:endParaRPr>
          </a:p>
        </p:txBody>
      </p:sp>
      <p:sp>
        <p:nvSpPr>
          <p:cNvPr id="4" name="Slide Number Placeholder 3"/>
          <p:cNvSpPr>
            <a:spLocks noGrp="1"/>
          </p:cNvSpPr>
          <p:nvPr>
            <p:ph type="sldNum" sz="quarter" idx="5"/>
          </p:nvPr>
        </p:nvSpPr>
        <p:spPr/>
        <p:txBody>
          <a:bodyPr/>
          <a:lstStyle/>
          <a:p>
            <a:pPr>
              <a:defRPr/>
            </a:pPr>
            <a:fld id="{431326F2-3D97-4102-97E9-26AA2BE475FA}"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r>
              <a:rPr lang="bs-Latn-BA" sz="1400" b="1" smtClean="0">
                <a:latin typeface="Times New Roman" pitchFamily="18" charset="0"/>
                <a:cs typeface="Times New Roman" pitchFamily="18" charset="0"/>
              </a:rPr>
              <a:t>Uspostavljena uska saradnja DEP-a sa:</a:t>
            </a:r>
          </a:p>
          <a:p>
            <a:pPr>
              <a:buFont typeface="Wingdings" pitchFamily="2" charset="2"/>
              <a:buChar char="q"/>
            </a:pPr>
            <a:r>
              <a:rPr lang="bs-Latn-BA" smtClean="0">
                <a:latin typeface="Times New Roman" pitchFamily="18" charset="0"/>
                <a:cs typeface="Times New Roman" pitchFamily="18" charset="0"/>
              </a:rPr>
              <a:t>Ministarstvima, Agencijama i Zavodima na državnom, entitetskom, kantonalnom nivou </a:t>
            </a:r>
          </a:p>
          <a:p>
            <a:pPr>
              <a:buFont typeface="Wingdings" pitchFamily="2" charset="2"/>
              <a:buChar char="q"/>
            </a:pPr>
            <a:r>
              <a:rPr lang="bs-Latn-BA" smtClean="0">
                <a:latin typeface="Times New Roman" pitchFamily="18" charset="0"/>
                <a:cs typeface="Times New Roman" pitchFamily="18" charset="0"/>
              </a:rPr>
              <a:t>Vladom Brčko Distrikta</a:t>
            </a:r>
          </a:p>
          <a:p>
            <a:pPr>
              <a:buFont typeface="Wingdings" pitchFamily="2" charset="2"/>
              <a:buChar char="q"/>
            </a:pPr>
            <a:r>
              <a:rPr lang="bs-Latn-BA" smtClean="0">
                <a:latin typeface="Times New Roman" pitchFamily="18" charset="0"/>
                <a:cs typeface="Times New Roman" pitchFamily="18" charset="0"/>
              </a:rPr>
              <a:t>Direkcijom za Evropske Integracije (DEI)</a:t>
            </a:r>
          </a:p>
          <a:p>
            <a:pPr>
              <a:buFont typeface="Wingdings" pitchFamily="2" charset="2"/>
              <a:buChar char="q"/>
            </a:pPr>
            <a:r>
              <a:rPr lang="bs-Latn-BA" smtClean="0">
                <a:latin typeface="Times New Roman" pitchFamily="18" charset="0"/>
                <a:cs typeface="Times New Roman" pitchFamily="18" charset="0"/>
              </a:rPr>
              <a:t>Statističkim intitucijama: BiH Agencijom za statistiku (BHAS)</a:t>
            </a:r>
          </a:p>
          <a:p>
            <a:pPr>
              <a:buFont typeface="Wingdings" pitchFamily="2" charset="2"/>
              <a:buChar char="q"/>
            </a:pPr>
            <a:r>
              <a:rPr lang="bs-Latn-BA" smtClean="0">
                <a:latin typeface="Times New Roman" pitchFamily="18" charset="0"/>
                <a:cs typeface="Times New Roman" pitchFamily="18" charset="0"/>
              </a:rPr>
              <a:t>Organizacijama civilnog društva </a:t>
            </a:r>
          </a:p>
          <a:p>
            <a:pPr>
              <a:buFont typeface="Wingdings" pitchFamily="2" charset="2"/>
              <a:buChar char="q"/>
            </a:pPr>
            <a:r>
              <a:rPr lang="bs-Latn-BA" smtClean="0">
                <a:latin typeface="Times New Roman" pitchFamily="18" charset="0"/>
                <a:cs typeface="Times New Roman" pitchFamily="18" charset="0"/>
              </a:rPr>
              <a:t>Međunarodnom zajednicom</a:t>
            </a:r>
          </a:p>
          <a:p>
            <a:endParaRPr lang="en-US" smtClean="0">
              <a:latin typeface="Times New Roman" pitchFamily="18" charset="0"/>
              <a:cs typeface="Times New Roman" pitchFamily="18" charset="0"/>
            </a:endParaRPr>
          </a:p>
        </p:txBody>
      </p:sp>
      <p:sp>
        <p:nvSpPr>
          <p:cNvPr id="4" name="Slide Number Placeholder 3"/>
          <p:cNvSpPr>
            <a:spLocks noGrp="1"/>
          </p:cNvSpPr>
          <p:nvPr>
            <p:ph type="sldNum" sz="quarter" idx="5"/>
          </p:nvPr>
        </p:nvSpPr>
        <p:spPr/>
        <p:txBody>
          <a:bodyPr/>
          <a:lstStyle/>
          <a:p>
            <a:pPr>
              <a:defRPr/>
            </a:pPr>
            <a:fld id="{A7CD8646-778F-40E4-99CA-A8F428064BB2}"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r>
              <a:rPr lang="bs-Latn-BA" b="1" smtClean="0"/>
              <a:t>Promjene u pravnom okviru </a:t>
            </a:r>
            <a:r>
              <a:rPr lang="bs-Latn-BA" smtClean="0"/>
              <a:t>( novi i promjenjeni zakonski i podzakonski akti, sektorske strategije): definisanje ključnih principa, stavova,  koje će ti zakoni uključivati te očekivanih uticaja   promjene zakonske  regulative na poboljšanje implementacije »«na terenu« ili poboljšanih indikatora makroekonomske stabilnosti. Predložene promjene bi trebale uzimati u obzir tehničke aspekte pisanja novih zakona ili promjene postojećih, te definisati realističan vremenski okvir za njihova usvajanja, odnosno stupanje na snagu. </a:t>
            </a:r>
            <a:endParaRPr lang="en-US" sz="1100" smtClean="0"/>
          </a:p>
          <a:p>
            <a:r>
              <a:rPr lang="bs-Latn-BA" b="1" smtClean="0"/>
              <a:t>Promjene u institucionalnom okviru:</a:t>
            </a:r>
            <a:r>
              <a:rPr lang="bs-Latn-BA" smtClean="0"/>
              <a:t> u ovom dijelu trebaju biti definisani </a:t>
            </a:r>
            <a:r>
              <a:rPr lang="bs-Latn-BA" u="sng" smtClean="0"/>
              <a:t>principi razvoja institucionalnog okruženja</a:t>
            </a:r>
            <a:r>
              <a:rPr lang="bs-Latn-BA" smtClean="0"/>
              <a:t> ( reforma javne uprave i javnih usluga, koncesije privatnom sektoru, što bi trebalo biti razvijeno kroz usluge koje se isporučuju na profitnoj osnovi, a šta kroz neprofitne usluge, razvoj financijskog sistema, reforma  penzijskog i  zdravstvenog osiguranja, institucionalna podrška jedinstvenom ekonomskom prostoru), </a:t>
            </a:r>
            <a:r>
              <a:rPr lang="bs-Latn-BA" u="sng" smtClean="0"/>
              <a:t>očekivani rezultati institucionalnih reformi</a:t>
            </a:r>
            <a:r>
              <a:rPr lang="bs-Latn-BA" smtClean="0"/>
              <a:t> (uspostavljanje novih ili jačanje podrške postojećim institucijama i agentima za implementaciju), </a:t>
            </a:r>
            <a:r>
              <a:rPr lang="bs-Latn-BA" u="sng" smtClean="0"/>
              <a:t>institucije/agencije koje treba osnovati/ojačati</a:t>
            </a:r>
            <a:r>
              <a:rPr lang="bs-Latn-BA" smtClean="0"/>
              <a:t> na državnom, entitetskom/BD kantonalnom, opštinskom nivou,  te potrebni resursi za to, koji su to ključni indikatori uspjeha, te definisanje vremenskog okvira za očekivane rezultate. </a:t>
            </a:r>
            <a:endParaRPr lang="en-US" sz="1100" smtClean="0"/>
          </a:p>
          <a:p>
            <a:r>
              <a:rPr lang="bs-Latn-BA" b="1" smtClean="0"/>
              <a:t>Prioriteti za investiranje - </a:t>
            </a:r>
            <a:r>
              <a:rPr lang="bs-Latn-BA" smtClean="0"/>
              <a:t>kriteriji izbora za investicione projekte sa ključnim indikatorima uspjeha (definisanje obima investicija koji će biti obezbjeđeni u toku posmatranog perioda iz javnih fondova na svim nivoima, međunarodnih fondova, te privatnih sredstava, da bi se postigle potrebne institucionalne promjene, te vrste potrebnih  investicija - kompetencije, zgrade, oprema). U slučaju  donošenja reformi: kroz  davanje javnih usluga u koncesije, javnih usluga privatnom sektoru,  ovde treba definisati  moduse podsticaja privatnog sektora za uzimanje koncesija i izradu cost-benefit analiza za pojedine sektore,  reforme javne uprave(fiskalni, grantovi, investicione garancije, privatno-javno-partnerstvo), te na kojem nivou će biti  reforme implementirani, uključujući i vremenske periode za njihovu implementaciju. </a:t>
            </a:r>
            <a:endParaRPr lang="en-US" sz="1100" smtClean="0"/>
          </a:p>
          <a:p>
            <a:r>
              <a:rPr lang="bs-Latn-BA" b="1" smtClean="0"/>
              <a:t>Aranžmani za upravljanje:  </a:t>
            </a:r>
            <a:r>
              <a:rPr lang="bs-Latn-BA" smtClean="0"/>
              <a:t>Radna grupa mora definisati</a:t>
            </a:r>
            <a:r>
              <a:rPr lang="bs-Latn-BA" b="1" smtClean="0"/>
              <a:t> </a:t>
            </a:r>
            <a:r>
              <a:rPr lang="bs-Latn-BA" smtClean="0"/>
              <a:t> linije odgovornosti, aranžmane monitoringa i evaluacije, te procedure  za nužna prilagođavanja specifićnih ciljeva i mjera u toku implementacije strategije, definisanje vremenskih okvira za uvođenje  sistema upravljanja promjena. </a:t>
            </a:r>
            <a:endParaRPr lang="en-US" sz="1100" smtClean="0"/>
          </a:p>
          <a:p>
            <a:pPr marL="0" lvl="1"/>
            <a:endParaRPr lang="en-US" smtClean="0">
              <a:latin typeface="Times New Roman" pitchFamily="18" charset="0"/>
              <a:cs typeface="Times New Roman" pitchFamily="18" charset="0"/>
            </a:endParaRPr>
          </a:p>
          <a:p>
            <a:endParaRPr lang="bs-Latn-BA" smtClean="0">
              <a:latin typeface="Times New Roman" pitchFamily="18" charset="0"/>
              <a:cs typeface="Times New Roman" pitchFamily="18" charset="0"/>
            </a:endParaRPr>
          </a:p>
          <a:p>
            <a:endParaRPr lang="en-US" smtClean="0">
              <a:latin typeface="Times New Roman" pitchFamily="18" charset="0"/>
              <a:cs typeface="Times New Roman" pitchFamily="18" charset="0"/>
            </a:endParaRPr>
          </a:p>
        </p:txBody>
      </p:sp>
      <p:sp>
        <p:nvSpPr>
          <p:cNvPr id="4" name="Slide Number Placeholder 3"/>
          <p:cNvSpPr>
            <a:spLocks noGrp="1"/>
          </p:cNvSpPr>
          <p:nvPr>
            <p:ph type="sldNum" sz="quarter" idx="5"/>
          </p:nvPr>
        </p:nvSpPr>
        <p:spPr/>
        <p:txBody>
          <a:bodyPr/>
          <a:lstStyle/>
          <a:p>
            <a:pPr>
              <a:defRPr/>
            </a:pPr>
            <a:fld id="{94E2EDC9-DB74-4E09-9F65-5E8F973F0902}"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r>
              <a:rPr lang="bs-Latn-BA" b="1" smtClean="0"/>
              <a:t>Promjene u pravnom okviru </a:t>
            </a:r>
            <a:r>
              <a:rPr lang="bs-Latn-BA" smtClean="0"/>
              <a:t>( novi i promjenjeni zakonski i podzakonski akti, sektorske strategije): definisanje ključnih principa, stavova,  koje će ti zakoni uključivati te očekivanih uticaja   promjene zakonske  regulative na poboljšanje implementacije »«na terenu« ili poboljšanih indikatora makroekonomske stabilnosti. Predložene promjene bi trebale uzimati u obzir tehničke aspekte pisanja novih zakona ili promjene postojećih, te definisati realističan vremenski okvir za njihova usvajanja, odnosno stupanje na snagu. </a:t>
            </a:r>
            <a:endParaRPr lang="en-US" sz="1100" smtClean="0"/>
          </a:p>
          <a:p>
            <a:r>
              <a:rPr lang="bs-Latn-BA" b="1" smtClean="0"/>
              <a:t>Promjene u institucionalnom okviru:</a:t>
            </a:r>
            <a:r>
              <a:rPr lang="bs-Latn-BA" smtClean="0"/>
              <a:t> u ovom dijelu trebaju biti definisani </a:t>
            </a:r>
            <a:r>
              <a:rPr lang="bs-Latn-BA" u="sng" smtClean="0"/>
              <a:t>principi razvoja institucionalnog okruženja</a:t>
            </a:r>
            <a:r>
              <a:rPr lang="bs-Latn-BA" smtClean="0"/>
              <a:t> ( reforma javne uprave i javnih usluga, koncesije privatnom sektoru, što bi trebalo biti razvijeno kroz usluge koje se isporučuju na profitnoj osnovi, a šta kroz neprofitne usluge, razvoj financijskog sistema, reforma  penzijskog i  zdravstvenog osiguranja, institucionalna podrška jedinstvenom ekonomskom prostoru), </a:t>
            </a:r>
            <a:r>
              <a:rPr lang="bs-Latn-BA" u="sng" smtClean="0"/>
              <a:t>očekivani rezultati institucionalnih reformi</a:t>
            </a:r>
            <a:r>
              <a:rPr lang="bs-Latn-BA" smtClean="0"/>
              <a:t> (uspostavljanje novih ili jačanje podrške postojećim institucijama i agentima za implementaciju), </a:t>
            </a:r>
            <a:r>
              <a:rPr lang="bs-Latn-BA" u="sng" smtClean="0"/>
              <a:t>institucije/agencije koje treba osnovati/ojačati</a:t>
            </a:r>
            <a:r>
              <a:rPr lang="bs-Latn-BA" smtClean="0"/>
              <a:t> na državnom, entitetskom/BD kantonalnom, opštinskom nivou,  te potrebni resursi za to, koji su to ključni indikatori uspjeha, te definisanje vremenskog okvira za očekivane rezultate. </a:t>
            </a:r>
            <a:endParaRPr lang="en-US" sz="1100" smtClean="0"/>
          </a:p>
          <a:p>
            <a:r>
              <a:rPr lang="bs-Latn-BA" b="1" smtClean="0"/>
              <a:t>Prioriteti za investiranje - </a:t>
            </a:r>
            <a:r>
              <a:rPr lang="bs-Latn-BA" smtClean="0"/>
              <a:t>kriteriji izbora za investicione projekte sa ključnim indikatorima uspjeha (definisanje obima investicija koji će biti obezbjeđeni u toku posmatranog perioda iz javnih fondova na svim nivoima, međunarodnih fondova, te privatnih sredstava, da bi se postigle potrebne institucionalne promjene, te vrste potrebnih  investicija - kompetencije, zgrade, oprema). U slučaju  donošenja reformi: kroz  davanje javnih usluga u koncesije, javnih usluga privatnom sektoru,  ovde treba definisati  moduse podsticaja privatnog sektora za uzimanje koncesija i izradu cost-benefit analiza za pojedine sektore,  reforme javne uprave(fiskalni, grantovi, investicione garancije, privatno-javno-partnerstvo), te na kojem nivou će biti  reforme implementirani, uključujući i vremenske periode za njihovu implementaciju. </a:t>
            </a:r>
            <a:endParaRPr lang="en-US" sz="1100" smtClean="0"/>
          </a:p>
          <a:p>
            <a:r>
              <a:rPr lang="bs-Latn-BA" b="1" smtClean="0"/>
              <a:t>Aranžmani za upravljanje:  </a:t>
            </a:r>
            <a:r>
              <a:rPr lang="bs-Latn-BA" smtClean="0"/>
              <a:t>Radna grupa mora definisati</a:t>
            </a:r>
            <a:r>
              <a:rPr lang="bs-Latn-BA" b="1" smtClean="0"/>
              <a:t> </a:t>
            </a:r>
            <a:r>
              <a:rPr lang="bs-Latn-BA" smtClean="0"/>
              <a:t> linije odgovornosti, aranžmane monitoringa i evaluacije, te procedure  za nužna prilagođavanja specifićnih ciljeva i mjera u toku implementacije strategije, definisanje vremenskih okvira za uvođenje  sistema upravljanja promjena. </a:t>
            </a:r>
            <a:endParaRPr lang="en-US" sz="1100" smtClean="0"/>
          </a:p>
          <a:p>
            <a:pPr marL="0" lvl="1"/>
            <a:endParaRPr lang="en-US" smtClean="0">
              <a:latin typeface="Times New Roman" pitchFamily="18" charset="0"/>
              <a:cs typeface="Times New Roman" pitchFamily="18" charset="0"/>
            </a:endParaRPr>
          </a:p>
          <a:p>
            <a:endParaRPr lang="bs-Latn-BA" smtClean="0">
              <a:latin typeface="Times New Roman" pitchFamily="18" charset="0"/>
              <a:cs typeface="Times New Roman" pitchFamily="18" charset="0"/>
            </a:endParaRPr>
          </a:p>
          <a:p>
            <a:endParaRPr lang="en-US" smtClean="0">
              <a:latin typeface="Times New Roman" pitchFamily="18" charset="0"/>
              <a:cs typeface="Times New Roman" pitchFamily="18" charset="0"/>
            </a:endParaRPr>
          </a:p>
        </p:txBody>
      </p:sp>
      <p:sp>
        <p:nvSpPr>
          <p:cNvPr id="4" name="Slide Number Placeholder 3"/>
          <p:cNvSpPr>
            <a:spLocks noGrp="1"/>
          </p:cNvSpPr>
          <p:nvPr>
            <p:ph type="sldNum" sz="quarter" idx="5"/>
          </p:nvPr>
        </p:nvSpPr>
        <p:spPr/>
        <p:txBody>
          <a:bodyPr/>
          <a:lstStyle/>
          <a:p>
            <a:pPr>
              <a:defRPr/>
            </a:pPr>
            <a:fld id="{5DDA552A-F4BC-4241-BBCF-4089F9801A4D}"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4" name="Slide Number Placeholder 3"/>
          <p:cNvSpPr>
            <a:spLocks noGrp="1"/>
          </p:cNvSpPr>
          <p:nvPr>
            <p:ph type="sldNum" sz="quarter" idx="5"/>
          </p:nvPr>
        </p:nvSpPr>
        <p:spPr/>
        <p:txBody>
          <a:bodyPr/>
          <a:lstStyle/>
          <a:p>
            <a:pPr>
              <a:defRPr/>
            </a:pPr>
            <a:fld id="{695C86A3-EE0B-440E-BAE5-989D972CCF56}"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r>
              <a:rPr lang="bs-Latn-BA" b="1" smtClean="0"/>
              <a:t>Ciljevi za suzbijanje siromaštva i socijalne isključenosti</a:t>
            </a:r>
            <a:r>
              <a:rPr lang="bs-Latn-BA" smtClean="0"/>
              <a:t> definisani kroz:</a:t>
            </a:r>
            <a:endParaRPr lang="en-US" sz="1100" smtClean="0"/>
          </a:p>
          <a:p>
            <a:pPr lvl="1"/>
            <a:r>
              <a:rPr lang="bs-Latn-BA" smtClean="0"/>
              <a:t>omogućavanja pristupa svim resursima, pravima, uslugama potrebnim za učešće u društvu, prevencijom i adresiranjem isključenosti i borbi protiv svih oblika diskriminacije koja mogu voditi ka isključenosti</a:t>
            </a:r>
            <a:endParaRPr lang="en-US" sz="1100" smtClean="0"/>
          </a:p>
          <a:p>
            <a:pPr lvl="1"/>
            <a:r>
              <a:rPr lang="bs-Latn-BA" smtClean="0"/>
              <a:t>osiguranje aktivne socijalne uključenosti za sve, i to kroz promociju sudjelovanja na tržištu rada te kroz borbu protiv siromaštva i socijalne isključenosti</a:t>
            </a:r>
            <a:endParaRPr lang="en-US" sz="1100" smtClean="0"/>
          </a:p>
          <a:p>
            <a:pPr lvl="1"/>
            <a:r>
              <a:rPr lang="bs-Latn-BA" smtClean="0"/>
              <a:t>omogućavanje dobre koordinacije politika socijalnog uključivanja koje uključuju sve nivoe vlasti i relevantne aktere kao i lica koja žive siromaštvo, te da su te politike efikasne i uključene u glavne tokove relevantnih javnih politika, uzimajući u obzir ekonomske, budžetske, obrazovne politike te programe strukturnih fondova.</a:t>
            </a:r>
          </a:p>
          <a:p>
            <a:r>
              <a:rPr lang="bs-Latn-BA" b="1" smtClean="0"/>
              <a:t>Ciljevi </a:t>
            </a:r>
            <a:r>
              <a:rPr lang="bs-Latn-BA" smtClean="0"/>
              <a:t>u oblasti </a:t>
            </a:r>
            <a:r>
              <a:rPr lang="bs-Latn-BA" b="1" smtClean="0"/>
              <a:t>penzione politike</a:t>
            </a:r>
            <a:r>
              <a:rPr lang="bs-Latn-BA" smtClean="0"/>
              <a:t> u cilju adekvatnosti i održivosti penzija su definisani kroz:</a:t>
            </a:r>
            <a:endParaRPr lang="en-US" sz="1100" smtClean="0"/>
          </a:p>
          <a:p>
            <a:pPr lvl="1"/>
            <a:r>
              <a:rPr lang="bs-Latn-BA" smtClean="0"/>
              <a:t>Adekvatnost prihoda po osnovu penzija za sve i pristup penzijama koji dozvoljava licima da zadrže prihvatljiv nivo životnog standarda nakon penzionisanja u duhu međugeneracijske solidarnosti </a:t>
            </a:r>
            <a:endParaRPr lang="en-US" sz="1100" smtClean="0"/>
          </a:p>
          <a:p>
            <a:pPr lvl="1"/>
            <a:r>
              <a:rPr lang="bs-Latn-BA" smtClean="0"/>
              <a:t>Finansijsku održivost javnih i privatnih penzionih šema, uzimajući u obzir pritisak na javne finansije kao i starenje populacije a u kontekstu tri stuba strategije za poduzimanje budžetskih implikacija starenja, ponajprije kroz podržavanje dužeg radnog vijeka i aktivnog starenja, kroz balansiranje doprinosa i beneficija na odgovarajući i socijalno pravedan način kao i kroz promovisanje pristupa i sigurnosti fondova i privatnih šema</a:t>
            </a:r>
            <a:endParaRPr lang="en-US" sz="1100" smtClean="0"/>
          </a:p>
          <a:p>
            <a:pPr lvl="1"/>
            <a:r>
              <a:rPr lang="bs-Latn-BA" smtClean="0"/>
              <a:t>Transparentnost penzinih sistema, prilagođeni potrebama i želji žena i muškaraca i zahtjevima modernih društava, demografskom starenju i strukturnim promjenama, da lica dobiju informaciju koja im je potrebna za planiranje odlaska u mirovinu te da su reforme poduzete na osnovu što šireg moguće konsenzusa</a:t>
            </a:r>
            <a:endParaRPr lang="en-US" smtClean="0"/>
          </a:p>
        </p:txBody>
      </p:sp>
      <p:sp>
        <p:nvSpPr>
          <p:cNvPr id="4" name="Slide Number Placeholder 3"/>
          <p:cNvSpPr>
            <a:spLocks noGrp="1"/>
          </p:cNvSpPr>
          <p:nvPr>
            <p:ph type="sldNum" sz="quarter" idx="5"/>
          </p:nvPr>
        </p:nvSpPr>
        <p:spPr/>
        <p:txBody>
          <a:bodyPr/>
          <a:lstStyle/>
          <a:p>
            <a:pPr>
              <a:defRPr/>
            </a:pPr>
            <a:fld id="{310DB57C-E9CE-4CBD-BF6C-0C317869B15A}"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r>
              <a:rPr lang="bs-Latn-BA" smtClean="0"/>
              <a:t>Upravo dobro upravljanje znači sistem koordinacije, zatim uključivanje civilnog društva u procese itd.</a:t>
            </a:r>
          </a:p>
          <a:p>
            <a:r>
              <a:rPr lang="bs-Latn-BA" smtClean="0"/>
              <a:t>Za ovo zadnje veže se socijalni kapital, koordinacija procesa i slično. </a:t>
            </a:r>
          </a:p>
          <a:p>
            <a:endParaRPr lang="bs-Latn-BA" smtClean="0"/>
          </a:p>
          <a:p>
            <a:endParaRPr lang="bs-Latn-BA" smtClean="0"/>
          </a:p>
          <a:p>
            <a:r>
              <a:rPr lang="bs-Latn-BA" b="1" smtClean="0"/>
              <a:t>Dobro upravljanje</a:t>
            </a:r>
            <a:r>
              <a:rPr lang="bs-Latn-BA" smtClean="0"/>
              <a:t> (good governance) koje predstavlja vitalan element procesa i odnosi se na </a:t>
            </a:r>
            <a:r>
              <a:rPr lang="bs-Latn-BA" b="1" smtClean="0"/>
              <a:t>obavezu</a:t>
            </a:r>
            <a:r>
              <a:rPr lang="bs-Latn-BA" smtClean="0"/>
              <a:t> članica da u okviru svojih izvještaja (NSR), kroz struktuirani dijalog u svim procesim kreiranja politika (</a:t>
            </a:r>
            <a:r>
              <a:rPr lang="bs-Latn-BA" i="1" smtClean="0"/>
              <a:t>priprema, koordinacija, mobilizacija i uključivanje aktera, mainstreaming te monitoring i evaluaciju</a:t>
            </a:r>
            <a:r>
              <a:rPr lang="bs-Latn-BA" smtClean="0"/>
              <a:t>) demonstriraju svoje napore u uključivanju šireg kruga aktera: </a:t>
            </a:r>
            <a:r>
              <a:rPr lang="bs-Latn-BA" i="1" smtClean="0"/>
              <a:t>lokalne i regionalne vlasti, javni i privatni sektor, NVO sektor, pružaoce usluga uključujući pružaoce zdravstvenih usluga, NVO-e koji predstavljaju ugrožene i isključene grupe, lica koja žive siromaštvo i socijalnu isključenost, aktere socijalne ekonomije, profesionalna udruženja koja rade u relevantnim sektorima te socijalne partnere.</a:t>
            </a:r>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0DC8ECED-E880-4A28-8817-D0ECEA6E3E09}"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4" name="Slide Number Placeholder 3"/>
          <p:cNvSpPr>
            <a:spLocks noGrp="1"/>
          </p:cNvSpPr>
          <p:nvPr>
            <p:ph type="sldNum" sz="quarter" idx="5"/>
          </p:nvPr>
        </p:nvSpPr>
        <p:spPr/>
        <p:txBody>
          <a:bodyPr/>
          <a:lstStyle/>
          <a:p>
            <a:pPr>
              <a:defRPr/>
            </a:pPr>
            <a:fld id="{8D6D1328-959F-4DFD-9623-54FE68333FF6}"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r>
              <a:rPr lang="hr-BA" smtClean="0">
                <a:latin typeface="Times New Roman" pitchFamily="18" charset="0"/>
                <a:cs typeface="Times New Roman" pitchFamily="18" charset="0"/>
              </a:rPr>
              <a:t>Najintenzivnija uključenost NVO sektora je u fazi pripreme (kroz konsultacije) sa značajnim uticajem na sadržaj strategije</a:t>
            </a:r>
          </a:p>
          <a:p>
            <a:endParaRPr lang="en-US" smtClean="0"/>
          </a:p>
        </p:txBody>
      </p:sp>
      <p:sp>
        <p:nvSpPr>
          <p:cNvPr id="4" name="Slide Number Placeholder 3"/>
          <p:cNvSpPr>
            <a:spLocks noGrp="1"/>
          </p:cNvSpPr>
          <p:nvPr>
            <p:ph type="sldNum" sz="quarter" idx="5"/>
          </p:nvPr>
        </p:nvSpPr>
        <p:spPr/>
        <p:txBody>
          <a:bodyPr/>
          <a:lstStyle/>
          <a:p>
            <a:pPr>
              <a:defRPr/>
            </a:pPr>
            <a:fld id="{AECFB52E-8B42-4C5C-B7D8-21CBC8575A58}"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4" name="Slide Number Placeholder 3"/>
          <p:cNvSpPr>
            <a:spLocks noGrp="1"/>
          </p:cNvSpPr>
          <p:nvPr>
            <p:ph type="sldNum" sz="quarter" idx="5"/>
          </p:nvPr>
        </p:nvSpPr>
        <p:spPr/>
        <p:txBody>
          <a:bodyPr/>
          <a:lstStyle/>
          <a:p>
            <a:pPr>
              <a:defRPr/>
            </a:pPr>
            <a:fld id="{8C839920-11F0-4541-AC2D-9C7AD0D86C80}"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bs-Latn-BA" dirty="0" smtClean="0">
              <a:solidFill>
                <a:schemeClr val="tx1">
                  <a:lumMod val="85000"/>
                  <a:lumOff val="15000"/>
                </a:schemeClr>
              </a:solidFill>
              <a:latin typeface="Times New Roman" pitchFamily="18" charset="0"/>
              <a:cs typeface="Times New Roman" pitchFamily="18" charset="0"/>
            </a:endParaRPr>
          </a:p>
          <a:p>
            <a:pPr>
              <a:defRPr/>
            </a:pPr>
            <a:r>
              <a:rPr lang="bs-Latn-BA" dirty="0" smtClean="0"/>
              <a:t> </a:t>
            </a:r>
            <a:r>
              <a:rPr lang="bs-Latn-BA" dirty="0" smtClean="0">
                <a:solidFill>
                  <a:schemeClr val="tx1">
                    <a:lumMod val="85000"/>
                    <a:lumOff val="15000"/>
                  </a:schemeClr>
                </a:solidFill>
                <a:latin typeface="Times New Roman" pitchFamily="18" charset="0"/>
                <a:cs typeface="Times New Roman" pitchFamily="18" charset="0"/>
              </a:rPr>
              <a:t>Slučajevi kada lica koja rade, zaposlena, imovinski stabilna itd. ostvaruju po nekom osnovu prava iz socijalne zaštite</a:t>
            </a:r>
          </a:p>
          <a:p>
            <a:pPr>
              <a:defRPr/>
            </a:pPr>
            <a:endParaRPr lang="bs-Latn-BA" dirty="0" smtClean="0">
              <a:solidFill>
                <a:schemeClr val="tx1">
                  <a:lumMod val="85000"/>
                  <a:lumOff val="15000"/>
                </a:schemeClr>
              </a:solidFill>
              <a:latin typeface="Times New Roman" pitchFamily="18" charset="0"/>
              <a:cs typeface="Times New Roman" pitchFamily="18" charset="0"/>
            </a:endParaRPr>
          </a:p>
          <a:p>
            <a:pPr marL="0" lvl="1">
              <a:defRPr/>
            </a:pPr>
            <a:r>
              <a:rPr lang="hr-BA" dirty="0" smtClean="0">
                <a:solidFill>
                  <a:schemeClr val="tx1">
                    <a:lumMod val="75000"/>
                    <a:lumOff val="25000"/>
                  </a:schemeClr>
                </a:solidFill>
                <a:latin typeface="Times New Roman" pitchFamily="18" charset="0"/>
                <a:cs typeface="Times New Roman" pitchFamily="18" charset="0"/>
              </a:rPr>
              <a:t>Bosna i Hercegovina za socijalnu zaštitu izdvaja </a:t>
            </a:r>
            <a:r>
              <a:rPr lang="hr-BA" b="1" dirty="0" smtClean="0">
                <a:solidFill>
                  <a:schemeClr val="tx1">
                    <a:lumMod val="75000"/>
                    <a:lumOff val="25000"/>
                  </a:schemeClr>
                </a:solidFill>
                <a:latin typeface="Times New Roman" pitchFamily="18" charset="0"/>
                <a:cs typeface="Times New Roman" pitchFamily="18" charset="0"/>
              </a:rPr>
              <a:t>4 % BDP </a:t>
            </a:r>
            <a:r>
              <a:rPr lang="hr-BA" dirty="0" smtClean="0">
                <a:solidFill>
                  <a:schemeClr val="tx1">
                    <a:lumMod val="75000"/>
                    <a:lumOff val="25000"/>
                  </a:schemeClr>
                </a:solidFill>
                <a:latin typeface="Times New Roman" pitchFamily="18" charset="0"/>
                <a:cs typeface="Times New Roman" pitchFamily="18" charset="0"/>
              </a:rPr>
              <a:t>(WB 2009, bez socijalnog osiguranja)  što je mnogo više od izdvajanja zemalja u regionu</a:t>
            </a:r>
            <a:r>
              <a:rPr lang="hr-BA" sz="2000" dirty="0" smtClean="0">
                <a:solidFill>
                  <a:schemeClr val="tx1">
                    <a:lumMod val="75000"/>
                    <a:lumOff val="25000"/>
                  </a:schemeClr>
                </a:solidFill>
                <a:latin typeface="Times New Roman" pitchFamily="18" charset="0"/>
                <a:cs typeface="Times New Roman" pitchFamily="18" charset="0"/>
              </a:rPr>
              <a:t>. </a:t>
            </a:r>
            <a:r>
              <a:rPr lang="pl-PL" dirty="0" smtClean="0">
                <a:solidFill>
                  <a:schemeClr val="tx1">
                    <a:lumMod val="75000"/>
                    <a:lumOff val="25000"/>
                  </a:schemeClr>
                </a:solidFill>
                <a:latin typeface="Times New Roman" pitchFamily="18" charset="0"/>
                <a:cs typeface="Times New Roman" pitchFamily="18" charset="0"/>
              </a:rPr>
              <a:t>Za ukupan socijalni sektor BiH odvaja oko 20 % (FBiH 23 %, RS 15% BDP-a). Prosjek EU je oko 15 %</a:t>
            </a:r>
          </a:p>
          <a:p>
            <a:pPr marL="0" lvl="1">
              <a:defRPr/>
            </a:pPr>
            <a:endParaRPr lang="pl-PL" dirty="0" smtClean="0">
              <a:solidFill>
                <a:schemeClr val="tx1">
                  <a:lumMod val="75000"/>
                  <a:lumOff val="25000"/>
                </a:schemeClr>
              </a:solidFill>
              <a:latin typeface="Times New Roman" pitchFamily="18" charset="0"/>
              <a:cs typeface="Times New Roman" pitchFamily="18" charset="0"/>
            </a:endParaRPr>
          </a:p>
          <a:p>
            <a:pPr marL="0" lvl="1">
              <a:defRPr/>
            </a:pPr>
            <a:r>
              <a:rPr lang="pl-PL" dirty="0" smtClean="0">
                <a:solidFill>
                  <a:schemeClr val="tx1">
                    <a:lumMod val="75000"/>
                    <a:lumOff val="25000"/>
                  </a:schemeClr>
                </a:solidFill>
                <a:latin typeface="Times New Roman" pitchFamily="18" charset="0"/>
                <a:cs typeface="Times New Roman" pitchFamily="18" charset="0"/>
              </a:rPr>
              <a:t>SZ pokriva war veterans i njiove porodice (surviving dependents), gdje ¾ socijalnih transfera bez S.osiguranja odlazi na vojne veterane.</a:t>
            </a:r>
          </a:p>
          <a:p>
            <a:pPr marL="0" lvl="1">
              <a:defRPr/>
            </a:pPr>
            <a:r>
              <a:rPr lang="pl-PL" dirty="0" smtClean="0">
                <a:solidFill>
                  <a:schemeClr val="tx1">
                    <a:lumMod val="75000"/>
                    <a:lumOff val="25000"/>
                  </a:schemeClr>
                </a:solidFill>
                <a:latin typeface="Times New Roman" pitchFamily="18" charset="0"/>
                <a:cs typeface="Times New Roman" pitchFamily="18" charset="0"/>
              </a:rPr>
              <a:t>Civilne benefits pokriva ¼ socijalnih transfera.</a:t>
            </a:r>
            <a:endParaRPr lang="hr-BA" dirty="0" smtClean="0">
              <a:solidFill>
                <a:schemeClr val="tx1">
                  <a:lumMod val="75000"/>
                  <a:lumOff val="25000"/>
                </a:schemeClr>
              </a:solidFill>
              <a:latin typeface="Times New Roman" pitchFamily="18" charset="0"/>
              <a:cs typeface="Times New Roman" pitchFamily="18" charset="0"/>
            </a:endParaRPr>
          </a:p>
          <a:p>
            <a:pPr>
              <a:defRPr/>
            </a:pPr>
            <a:endParaRPr lang="en-US" dirty="0"/>
          </a:p>
        </p:txBody>
      </p:sp>
      <p:sp>
        <p:nvSpPr>
          <p:cNvPr id="4" name="Slide Number Placeholder 3"/>
          <p:cNvSpPr>
            <a:spLocks noGrp="1"/>
          </p:cNvSpPr>
          <p:nvPr>
            <p:ph type="sldNum" sz="quarter" idx="5"/>
          </p:nvPr>
        </p:nvSpPr>
        <p:spPr/>
        <p:txBody>
          <a:bodyPr/>
          <a:lstStyle/>
          <a:p>
            <a:pPr>
              <a:defRPr/>
            </a:pPr>
            <a:fld id="{6A611817-387C-442C-B69A-248CED9399A1}"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4" name="Slide Number Placeholder 3"/>
          <p:cNvSpPr>
            <a:spLocks noGrp="1"/>
          </p:cNvSpPr>
          <p:nvPr>
            <p:ph type="sldNum" sz="quarter" idx="5"/>
          </p:nvPr>
        </p:nvSpPr>
        <p:spPr/>
        <p:txBody>
          <a:bodyPr/>
          <a:lstStyle/>
          <a:p>
            <a:pPr>
              <a:defRPr/>
            </a:pPr>
            <a:fld id="{35372F72-64CE-4AE4-942E-61B319F20243}"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4" name="Slide Number Placeholder 3"/>
          <p:cNvSpPr>
            <a:spLocks noGrp="1"/>
          </p:cNvSpPr>
          <p:nvPr>
            <p:ph type="sldNum" sz="quarter" idx="5"/>
          </p:nvPr>
        </p:nvSpPr>
        <p:spPr/>
        <p:txBody>
          <a:bodyPr/>
          <a:lstStyle/>
          <a:p>
            <a:pPr>
              <a:defRPr/>
            </a:pPr>
            <a:fld id="{10B17FA0-63D8-4EE4-9E47-200C1E7773CE}"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buFont typeface="Wingdings" pitchFamily="2" charset="2"/>
              <a:buChar char="q"/>
            </a:pPr>
            <a:r>
              <a:rPr lang="bs-Latn-BA" smtClean="0">
                <a:latin typeface="Times New Roman" pitchFamily="18" charset="0"/>
                <a:cs typeface="Times New Roman" pitchFamily="18" charset="0"/>
              </a:rPr>
              <a:t>Doprinosi sprječavanju i smanjenju uzroka i posljedica socijalne isključenosti u BiH kroz </a:t>
            </a:r>
            <a:r>
              <a:rPr lang="bs-Latn-BA" b="1" smtClean="0">
                <a:latin typeface="Times New Roman" pitchFamily="18" charset="0"/>
                <a:cs typeface="Times New Roman" pitchFamily="18" charset="0"/>
              </a:rPr>
              <a:t>promociju partnerstva </a:t>
            </a:r>
            <a:r>
              <a:rPr lang="bs-Latn-BA" smtClean="0">
                <a:latin typeface="Times New Roman" pitchFamily="18" charset="0"/>
                <a:cs typeface="Times New Roman" pitchFamily="18" charset="0"/>
              </a:rPr>
              <a:t>aktera iz vladinog, nevladinog, javnog i privatnog sektora u implementaciji SSU;</a:t>
            </a:r>
            <a:endParaRPr lang="en-US" smtClean="0">
              <a:latin typeface="Times New Roman" pitchFamily="18" charset="0"/>
              <a:cs typeface="Times New Roman" pitchFamily="18" charset="0"/>
            </a:endParaRPr>
          </a:p>
          <a:p>
            <a:pPr>
              <a:buFont typeface="Wingdings" pitchFamily="2" charset="2"/>
              <a:buChar char="q"/>
            </a:pPr>
            <a:r>
              <a:rPr lang="bs-Latn-BA" b="1" smtClean="0">
                <a:latin typeface="Times New Roman" pitchFamily="18" charset="0"/>
                <a:cs typeface="Times New Roman" pitchFamily="18" charset="0"/>
              </a:rPr>
              <a:t>Pruža direktnu pomoć </a:t>
            </a:r>
            <a:r>
              <a:rPr lang="bs-Latn-BA" smtClean="0">
                <a:latin typeface="Times New Roman" pitchFamily="18" charset="0"/>
                <a:cs typeface="Times New Roman" pitchFamily="18" charset="0"/>
              </a:rPr>
              <a:t>pravilno identifikovanim socijalno isključenim kategorijama stanovništva;</a:t>
            </a:r>
            <a:endParaRPr lang="en-US" smtClean="0">
              <a:latin typeface="Times New Roman" pitchFamily="18" charset="0"/>
              <a:cs typeface="Times New Roman" pitchFamily="18" charset="0"/>
            </a:endParaRPr>
          </a:p>
          <a:p>
            <a:pPr>
              <a:buFont typeface="Wingdings" pitchFamily="2" charset="2"/>
              <a:buChar char="q"/>
            </a:pPr>
            <a:r>
              <a:rPr lang="bs-Latn-BA" smtClean="0">
                <a:latin typeface="Times New Roman" pitchFamily="18" charset="0"/>
                <a:cs typeface="Times New Roman" pitchFamily="18" charset="0"/>
              </a:rPr>
              <a:t>Olakšati </a:t>
            </a:r>
            <a:r>
              <a:rPr lang="bs-Latn-BA" b="1" smtClean="0">
                <a:latin typeface="Times New Roman" pitchFamily="18" charset="0"/>
                <a:cs typeface="Times New Roman" pitchFamily="18" charset="0"/>
              </a:rPr>
              <a:t>razmjenu znanja</a:t>
            </a:r>
            <a:r>
              <a:rPr lang="bs-Latn-BA" smtClean="0">
                <a:latin typeface="Times New Roman" pitchFamily="18" charset="0"/>
                <a:cs typeface="Times New Roman" pitchFamily="18" charset="0"/>
              </a:rPr>
              <a:t>, iskustava i ekspertize za aktivnosti vezane za socijalnu uključenost te samim tim i socijalnu zaštitu, obrazovanje, zdravstvenu zaštitu, zasnovanu na punom ostvarivanju, zaštiti i poštivanju ljudskih prava; </a:t>
            </a:r>
            <a:endParaRPr lang="en-US" smtClean="0">
              <a:latin typeface="Times New Roman" pitchFamily="18" charset="0"/>
              <a:cs typeface="Times New Roman" pitchFamily="18" charset="0"/>
            </a:endParaRPr>
          </a:p>
          <a:p>
            <a:pPr>
              <a:buFont typeface="Wingdings" pitchFamily="2" charset="2"/>
              <a:buChar char="q"/>
            </a:pPr>
            <a:r>
              <a:rPr lang="bs-Latn-BA" b="1" smtClean="0">
                <a:latin typeface="Times New Roman" pitchFamily="18" charset="0"/>
                <a:cs typeface="Times New Roman" pitchFamily="18" charset="0"/>
              </a:rPr>
              <a:t>Unaprijediti kvalitet rada NVO-a </a:t>
            </a:r>
            <a:r>
              <a:rPr lang="bs-Latn-BA" smtClean="0">
                <a:latin typeface="Times New Roman" pitchFamily="18" charset="0"/>
                <a:cs typeface="Times New Roman" pitchFamily="18" charset="0"/>
              </a:rPr>
              <a:t>i prilagoditi ga određenim standardima tj. Profesionalizacija (...Priručnik za aktivnosti na socijalnom uključivanju, Software za finansijski menadžment, itd.) i specifični oblici certifikacije NVO-a za ove aktivnosti (NVO Povelja ili Certifikacija kvalitete rada, itd.)</a:t>
            </a:r>
            <a:endParaRPr lang="en-US" smtClean="0">
              <a:latin typeface="Times New Roman" pitchFamily="18" charset="0"/>
              <a:cs typeface="Times New Roman" pitchFamily="18" charset="0"/>
            </a:endParaRPr>
          </a:p>
          <a:p>
            <a:pPr>
              <a:buFont typeface="Wingdings" pitchFamily="2" charset="2"/>
              <a:buChar char="q"/>
            </a:pPr>
            <a:r>
              <a:rPr lang="bs-Latn-BA" b="1" smtClean="0">
                <a:latin typeface="Times New Roman" pitchFamily="18" charset="0"/>
                <a:cs typeface="Times New Roman" pitchFamily="18" charset="0"/>
              </a:rPr>
              <a:t>Povećati dostupnost sredstava </a:t>
            </a:r>
            <a:r>
              <a:rPr lang="bs-Latn-BA" smtClean="0">
                <a:latin typeface="Times New Roman" pitchFamily="18" charset="0"/>
                <a:cs typeface="Times New Roman" pitchFamily="18" charset="0"/>
              </a:rPr>
              <a:t>NVO-ima iz budžeta lokalnih vlada kroz njihovu finansijsku podršku Fondaciji</a:t>
            </a:r>
            <a:endParaRPr lang="en-US" smtClean="0">
              <a:latin typeface="Times New Roman" pitchFamily="18" charset="0"/>
              <a:cs typeface="Times New Roman" pitchFamily="18" charset="0"/>
            </a:endParaRPr>
          </a:p>
          <a:p>
            <a:pPr>
              <a:buFont typeface="Wingdings" pitchFamily="2" charset="2"/>
              <a:buChar char="q"/>
            </a:pPr>
            <a:r>
              <a:rPr lang="bs-Latn-BA" smtClean="0">
                <a:latin typeface="Times New Roman" pitchFamily="18" charset="0"/>
                <a:cs typeface="Times New Roman" pitchFamily="18" charset="0"/>
              </a:rPr>
              <a:t>FINANSIRANJE: Efektivno primjenjivati </a:t>
            </a:r>
            <a:r>
              <a:rPr lang="bs-Latn-BA" b="1" smtClean="0">
                <a:latin typeface="Times New Roman" pitchFamily="18" charset="0"/>
                <a:cs typeface="Times New Roman" pitchFamily="18" charset="0"/>
              </a:rPr>
              <a:t>pristup </a:t>
            </a:r>
            <a:r>
              <a:rPr lang="bs-Latn-BA" b="1" i="1" smtClean="0">
                <a:latin typeface="Times New Roman" pitchFamily="18" charset="0"/>
                <a:cs typeface="Times New Roman" pitchFamily="18" charset="0"/>
              </a:rPr>
              <a:t>matching </a:t>
            </a:r>
            <a:r>
              <a:rPr lang="bs-Latn-BA" b="1" smtClean="0">
                <a:latin typeface="Times New Roman" pitchFamily="18" charset="0"/>
                <a:cs typeface="Times New Roman" pitchFamily="18" charset="0"/>
              </a:rPr>
              <a:t>sredstava </a:t>
            </a:r>
            <a:r>
              <a:rPr lang="bs-Latn-BA" smtClean="0">
                <a:latin typeface="Times New Roman" pitchFamily="18" charset="0"/>
                <a:cs typeface="Times New Roman" pitchFamily="18" charset="0"/>
              </a:rPr>
              <a:t>kojim će projekti biti dijelom finansirani od strane Fondacije a dijelom iz lokalnih (opštinskih, kantonalnih...) budžeta sa tendencijom povećanja finansijskog učešća opština;</a:t>
            </a:r>
            <a:endParaRPr lang="en-US" smtClean="0">
              <a:latin typeface="Times New Roman" pitchFamily="18" charset="0"/>
              <a:cs typeface="Times New Roman" pitchFamily="18" charset="0"/>
            </a:endParaRPr>
          </a:p>
          <a:p>
            <a:pPr>
              <a:buFont typeface="Wingdings" pitchFamily="2" charset="2"/>
              <a:buChar char="q"/>
            </a:pPr>
            <a:r>
              <a:rPr lang="bs-Latn-BA" b="1" smtClean="0">
                <a:latin typeface="Times New Roman" pitchFamily="18" charset="0"/>
                <a:cs typeface="Times New Roman" pitchFamily="18" charset="0"/>
              </a:rPr>
              <a:t>INFORMISANJE: </a:t>
            </a:r>
            <a:r>
              <a:rPr lang="bs-Latn-BA" smtClean="0">
                <a:latin typeface="Times New Roman" pitchFamily="18" charset="0"/>
                <a:cs typeface="Times New Roman" pitchFamily="18" charset="0"/>
              </a:rPr>
              <a:t>Poboljšati pristup informacijama građanima vezano za pitanja lokalne zajednice;</a:t>
            </a:r>
            <a:endParaRPr lang="en-US" smtClean="0">
              <a:latin typeface="Times New Roman" pitchFamily="18" charset="0"/>
              <a:cs typeface="Times New Roman" pitchFamily="18" charset="0"/>
            </a:endParaRPr>
          </a:p>
          <a:p>
            <a:pPr>
              <a:buFont typeface="Wingdings" pitchFamily="2" charset="2"/>
              <a:buChar char="q"/>
            </a:pPr>
            <a:r>
              <a:rPr lang="bs-Latn-BA" b="1" smtClean="0">
                <a:latin typeface="Times New Roman" pitchFamily="18" charset="0"/>
                <a:cs typeface="Times New Roman" pitchFamily="18" charset="0"/>
              </a:rPr>
              <a:t>Povećati transparentnost procesa donošenja odluka </a:t>
            </a:r>
            <a:r>
              <a:rPr lang="bs-Latn-BA" smtClean="0">
                <a:latin typeface="Times New Roman" pitchFamily="18" charset="0"/>
                <a:cs typeface="Times New Roman" pitchFamily="18" charset="0"/>
              </a:rPr>
              <a:t>uključujući kako se donose opštinski budžeti .....</a:t>
            </a:r>
            <a:endParaRPr lang="en-US" smtClean="0">
              <a:latin typeface="Times New Roman" pitchFamily="18" charset="0"/>
              <a:cs typeface="Times New Roman" pitchFamily="18" charset="0"/>
            </a:endParaRPr>
          </a:p>
          <a:p>
            <a:endParaRPr lang="en-US" smtClean="0"/>
          </a:p>
        </p:txBody>
      </p:sp>
      <p:sp>
        <p:nvSpPr>
          <p:cNvPr id="4" name="Slide Number Placeholder 3"/>
          <p:cNvSpPr>
            <a:spLocks noGrp="1"/>
          </p:cNvSpPr>
          <p:nvPr>
            <p:ph type="sldNum" sz="quarter" idx="5"/>
          </p:nvPr>
        </p:nvSpPr>
        <p:spPr/>
        <p:txBody>
          <a:bodyPr/>
          <a:lstStyle/>
          <a:p>
            <a:pPr>
              <a:defRPr/>
            </a:pPr>
            <a:fld id="{F5F409D7-4A44-4EE6-986D-BCB47C9B596B}"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4" name="Slide Number Placeholder 3"/>
          <p:cNvSpPr>
            <a:spLocks noGrp="1"/>
          </p:cNvSpPr>
          <p:nvPr>
            <p:ph type="sldNum" sz="quarter" idx="5"/>
          </p:nvPr>
        </p:nvSpPr>
        <p:spPr/>
        <p:txBody>
          <a:bodyPr/>
          <a:lstStyle/>
          <a:p>
            <a:pPr>
              <a:defRPr/>
            </a:pPr>
            <a:fld id="{CFE8058C-42ED-4F1B-913D-F67D90C9F402}"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4" name="Slide Number Placeholder 3"/>
          <p:cNvSpPr>
            <a:spLocks noGrp="1"/>
          </p:cNvSpPr>
          <p:nvPr>
            <p:ph type="sldNum" sz="quarter" idx="5"/>
          </p:nvPr>
        </p:nvSpPr>
        <p:spPr/>
        <p:txBody>
          <a:bodyPr/>
          <a:lstStyle/>
          <a:p>
            <a:pPr>
              <a:defRPr/>
            </a:pPr>
            <a:fld id="{8C5439BC-75F0-4BB4-9D8E-1F696F0AB4F4}" type="slidenum">
              <a:rPr lang="en-US" smtClean="0"/>
              <a:pPr>
                <a:defRPr/>
              </a:pPr>
              <a:t>24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bs-Latn-BA" dirty="0" smtClean="0">
              <a:solidFill>
                <a:schemeClr val="tx1">
                  <a:lumMod val="85000"/>
                  <a:lumOff val="15000"/>
                </a:schemeClr>
              </a:solidFill>
              <a:latin typeface="Times New Roman" pitchFamily="18" charset="0"/>
              <a:cs typeface="Times New Roman" pitchFamily="18" charset="0"/>
            </a:endParaRPr>
          </a:p>
          <a:p>
            <a:pPr>
              <a:defRPr/>
            </a:pPr>
            <a:r>
              <a:rPr lang="bs-Latn-BA" dirty="0" smtClean="0"/>
              <a:t> </a:t>
            </a:r>
            <a:r>
              <a:rPr lang="bs-Latn-BA" dirty="0" smtClean="0">
                <a:solidFill>
                  <a:schemeClr val="tx1">
                    <a:lumMod val="85000"/>
                    <a:lumOff val="15000"/>
                  </a:schemeClr>
                </a:solidFill>
                <a:latin typeface="Times New Roman" pitchFamily="18" charset="0"/>
                <a:cs typeface="Times New Roman" pitchFamily="18" charset="0"/>
              </a:rPr>
              <a:t>Slučajevi kada lica koja rade, zaposlena, imovinski stabilna itd. ostvaruju po nekom osnovu prava iz socijalne zaštite</a:t>
            </a:r>
          </a:p>
          <a:p>
            <a:pPr>
              <a:defRPr/>
            </a:pPr>
            <a:endParaRPr lang="bs-Latn-BA" dirty="0" smtClean="0">
              <a:solidFill>
                <a:schemeClr val="tx1">
                  <a:lumMod val="85000"/>
                  <a:lumOff val="15000"/>
                </a:schemeClr>
              </a:solidFill>
              <a:latin typeface="Times New Roman" pitchFamily="18" charset="0"/>
              <a:cs typeface="Times New Roman" pitchFamily="18" charset="0"/>
            </a:endParaRPr>
          </a:p>
          <a:p>
            <a:pPr marL="0" lvl="1">
              <a:defRPr/>
            </a:pPr>
            <a:r>
              <a:rPr lang="hr-BA" dirty="0" smtClean="0">
                <a:solidFill>
                  <a:schemeClr val="tx1">
                    <a:lumMod val="75000"/>
                    <a:lumOff val="25000"/>
                  </a:schemeClr>
                </a:solidFill>
                <a:latin typeface="Times New Roman" pitchFamily="18" charset="0"/>
                <a:cs typeface="Times New Roman" pitchFamily="18" charset="0"/>
              </a:rPr>
              <a:t>Bosna i Hercegovina za socijalnu zaštitu izdvaja </a:t>
            </a:r>
            <a:r>
              <a:rPr lang="hr-BA" b="1" dirty="0" smtClean="0">
                <a:solidFill>
                  <a:schemeClr val="tx1">
                    <a:lumMod val="75000"/>
                    <a:lumOff val="25000"/>
                  </a:schemeClr>
                </a:solidFill>
                <a:latin typeface="Times New Roman" pitchFamily="18" charset="0"/>
                <a:cs typeface="Times New Roman" pitchFamily="18" charset="0"/>
              </a:rPr>
              <a:t>4 % BDP </a:t>
            </a:r>
            <a:r>
              <a:rPr lang="hr-BA" dirty="0" smtClean="0">
                <a:solidFill>
                  <a:schemeClr val="tx1">
                    <a:lumMod val="75000"/>
                    <a:lumOff val="25000"/>
                  </a:schemeClr>
                </a:solidFill>
                <a:latin typeface="Times New Roman" pitchFamily="18" charset="0"/>
                <a:cs typeface="Times New Roman" pitchFamily="18" charset="0"/>
              </a:rPr>
              <a:t>(WB 2009, bez socijalnog osiguranja)  što je mnogo više od izdvajanja zemalja u regionu</a:t>
            </a:r>
            <a:r>
              <a:rPr lang="hr-BA" sz="2000" dirty="0" smtClean="0">
                <a:solidFill>
                  <a:schemeClr val="tx1">
                    <a:lumMod val="75000"/>
                    <a:lumOff val="25000"/>
                  </a:schemeClr>
                </a:solidFill>
                <a:latin typeface="Times New Roman" pitchFamily="18" charset="0"/>
                <a:cs typeface="Times New Roman" pitchFamily="18" charset="0"/>
              </a:rPr>
              <a:t>. </a:t>
            </a:r>
            <a:r>
              <a:rPr lang="pl-PL" dirty="0" smtClean="0">
                <a:solidFill>
                  <a:schemeClr val="tx1">
                    <a:lumMod val="75000"/>
                    <a:lumOff val="25000"/>
                  </a:schemeClr>
                </a:solidFill>
                <a:latin typeface="Times New Roman" pitchFamily="18" charset="0"/>
                <a:cs typeface="Times New Roman" pitchFamily="18" charset="0"/>
              </a:rPr>
              <a:t>Za ukupan socijalni sektor BiH odvaja oko 20 % (FBiH 23 %, RS 15% BDP-a). Prosjek EU je oko 15 %</a:t>
            </a:r>
          </a:p>
          <a:p>
            <a:pPr marL="0" lvl="1">
              <a:defRPr/>
            </a:pPr>
            <a:endParaRPr lang="pl-PL" dirty="0" smtClean="0">
              <a:solidFill>
                <a:schemeClr val="tx1">
                  <a:lumMod val="75000"/>
                  <a:lumOff val="25000"/>
                </a:schemeClr>
              </a:solidFill>
              <a:latin typeface="Times New Roman" pitchFamily="18" charset="0"/>
              <a:cs typeface="Times New Roman" pitchFamily="18" charset="0"/>
            </a:endParaRPr>
          </a:p>
          <a:p>
            <a:pPr marL="0" lvl="1">
              <a:defRPr/>
            </a:pPr>
            <a:r>
              <a:rPr lang="pl-PL" dirty="0" smtClean="0">
                <a:solidFill>
                  <a:schemeClr val="tx1">
                    <a:lumMod val="75000"/>
                    <a:lumOff val="25000"/>
                  </a:schemeClr>
                </a:solidFill>
                <a:latin typeface="Times New Roman" pitchFamily="18" charset="0"/>
                <a:cs typeface="Times New Roman" pitchFamily="18" charset="0"/>
              </a:rPr>
              <a:t>SZ pokriva war veterans i njiove porodice (surviving dependents), gdje ¾ socijalnih transfera bez S.osiguranja odlazi na vojne veterane.</a:t>
            </a:r>
          </a:p>
          <a:p>
            <a:pPr marL="0" lvl="1">
              <a:defRPr/>
            </a:pPr>
            <a:r>
              <a:rPr lang="pl-PL" dirty="0" smtClean="0">
                <a:solidFill>
                  <a:schemeClr val="tx1">
                    <a:lumMod val="75000"/>
                    <a:lumOff val="25000"/>
                  </a:schemeClr>
                </a:solidFill>
                <a:latin typeface="Times New Roman" pitchFamily="18" charset="0"/>
                <a:cs typeface="Times New Roman" pitchFamily="18" charset="0"/>
              </a:rPr>
              <a:t>Civilne benefits pokriva ¼ socijalnih transfera.</a:t>
            </a:r>
            <a:endParaRPr lang="hr-BA" dirty="0" smtClean="0">
              <a:solidFill>
                <a:schemeClr val="tx1">
                  <a:lumMod val="75000"/>
                  <a:lumOff val="25000"/>
                </a:schemeClr>
              </a:solidFill>
              <a:latin typeface="Times New Roman" pitchFamily="18" charset="0"/>
              <a:cs typeface="Times New Roman" pitchFamily="18" charset="0"/>
            </a:endParaRPr>
          </a:p>
          <a:p>
            <a:pPr>
              <a:defRPr/>
            </a:pPr>
            <a:endParaRPr lang="en-US" dirty="0"/>
          </a:p>
        </p:txBody>
      </p:sp>
      <p:sp>
        <p:nvSpPr>
          <p:cNvPr id="4" name="Slide Number Placeholder 3"/>
          <p:cNvSpPr>
            <a:spLocks noGrp="1"/>
          </p:cNvSpPr>
          <p:nvPr>
            <p:ph type="sldNum" sz="quarter" idx="5"/>
          </p:nvPr>
        </p:nvSpPr>
        <p:spPr/>
        <p:txBody>
          <a:bodyPr/>
          <a:lstStyle/>
          <a:p>
            <a:pPr>
              <a:defRPr/>
            </a:pPr>
            <a:fld id="{569A6569-328E-43EA-832F-2AB38DBE74D6}"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bs-Latn-BA" dirty="0" smtClean="0">
              <a:solidFill>
                <a:schemeClr val="tx1">
                  <a:lumMod val="85000"/>
                  <a:lumOff val="15000"/>
                </a:schemeClr>
              </a:solidFill>
              <a:latin typeface="Times New Roman" pitchFamily="18" charset="0"/>
              <a:cs typeface="Times New Roman" pitchFamily="18" charset="0"/>
            </a:endParaRPr>
          </a:p>
          <a:p>
            <a:pPr marL="685800" lvl="1" indent="-228600">
              <a:lnSpc>
                <a:spcPct val="90000"/>
              </a:lnSpc>
              <a:defRPr/>
            </a:pPr>
            <a:r>
              <a:rPr lang="bs-Latn-BA" dirty="0" smtClean="0"/>
              <a:t> </a:t>
            </a:r>
            <a:r>
              <a:rPr lang="en-US" sz="900" dirty="0" smtClean="0"/>
              <a:t>The original MTDS set the target of reducing in poverty by 20% over the four years from 2004 to 2007, equivalent to a decline of about 5% per year. Current data suggests that BiH is making progress at a rate that is about 60% of that set out in the original MTDS. </a:t>
            </a:r>
            <a:r>
              <a:rPr lang="hr-HR" sz="900" dirty="0" smtClean="0"/>
              <a:t> DFID TOR</a:t>
            </a:r>
          </a:p>
          <a:p>
            <a:pPr marL="685800" lvl="1" indent="-228600">
              <a:lnSpc>
                <a:spcPct val="90000"/>
              </a:lnSpc>
              <a:defRPr/>
            </a:pPr>
            <a:r>
              <a:rPr lang="en-US" sz="900" dirty="0" smtClean="0"/>
              <a:t>The data from the Living Standards Measurement Survey (LSMS) showed that in 2004 17.8% of the population in BiH (or about 681,000) lived below the poverty line</a:t>
            </a:r>
            <a:r>
              <a:rPr lang="en-US" sz="900" dirty="0" smtClean="0">
                <a:hlinkClick r:id="rId3" action="ppaction://hlinksldjump"/>
              </a:rPr>
              <a:t>[1]</a:t>
            </a:r>
            <a:r>
              <a:rPr lang="en-US" sz="900" dirty="0" smtClean="0"/>
              <a:t>. A higher proportion of the population in the RS was found to be classified as poor (21%) compared with the population in </a:t>
            </a:r>
            <a:r>
              <a:rPr lang="en-US" sz="900" dirty="0" err="1" smtClean="0"/>
              <a:t>FBiH</a:t>
            </a:r>
            <a:r>
              <a:rPr lang="en-US" sz="900" dirty="0" smtClean="0"/>
              <a:t> (15%). Poverty has declined 8.7% between 2001 and 2004 equivalent to approximately 3% a year however this decline is three times faster in RS than in FBH (see Table 1)</a:t>
            </a:r>
            <a:r>
              <a:rPr lang="en-US" sz="900" dirty="0" smtClean="0">
                <a:hlinkClick r:id="rId3" action="ppaction://hlinksldjump"/>
              </a:rPr>
              <a:t>[2]</a:t>
            </a:r>
            <a:r>
              <a:rPr lang="en-US" sz="900" dirty="0" smtClean="0"/>
              <a:t>.  </a:t>
            </a:r>
          </a:p>
          <a:p>
            <a:pPr marL="685800" lvl="1" indent="-228600">
              <a:lnSpc>
                <a:spcPct val="90000"/>
              </a:lnSpc>
              <a:defRPr/>
            </a:pPr>
            <a:r>
              <a:rPr lang="en-US" sz="900" dirty="0" smtClean="0"/>
              <a:t/>
            </a:r>
            <a:br>
              <a:rPr lang="en-US" sz="900" dirty="0" smtClean="0"/>
            </a:br>
            <a:r>
              <a:rPr lang="en-US" sz="900" dirty="0" smtClean="0"/>
              <a:t>The poverty line in this study was estimated at 2223 KM per capita per year. No people were found to be below the extreme poverty line, estimated as 772 KM per year.</a:t>
            </a:r>
            <a:endParaRPr lang="en-US" sz="900" dirty="0" smtClean="0">
              <a:hlinkClick r:id="rId3" action="ppaction://hlinksldjump"/>
            </a:endParaRPr>
          </a:p>
          <a:p>
            <a:pPr marL="685800" lvl="1" indent="-228600">
              <a:lnSpc>
                <a:spcPct val="90000"/>
              </a:lnSpc>
              <a:defRPr/>
            </a:pPr>
            <a:r>
              <a:rPr lang="en-GB" sz="900" dirty="0" smtClean="0"/>
              <a:t>MTDS February 2006 , p12.</a:t>
            </a:r>
            <a:endParaRPr lang="hr-HR" sz="900" dirty="0" smtClean="0"/>
          </a:p>
          <a:p>
            <a:pPr marL="685800" lvl="1" indent="-228600">
              <a:lnSpc>
                <a:spcPct val="90000"/>
              </a:lnSpc>
              <a:defRPr/>
            </a:pPr>
            <a:r>
              <a:rPr lang="en-US" sz="900" dirty="0" smtClean="0"/>
              <a:t>Poverty analysis data in BiH has improved. The first draft Interim PRSP in October 2002 compared to the revised MTDS in February 2006 significant. The main change is that the original poverty profile has now been replaced by a much more extensive and reliable profile, based on a series of LSMS studies which has given a longitudinal analysis comparing 2001 with 2004 data. </a:t>
            </a:r>
            <a:endParaRPr lang="hr-HR" sz="900" dirty="0" smtClean="0"/>
          </a:p>
          <a:p>
            <a:pPr marL="685800" lvl="1" indent="-228600">
              <a:lnSpc>
                <a:spcPct val="90000"/>
              </a:lnSpc>
              <a:defRPr/>
            </a:pPr>
            <a:r>
              <a:rPr lang="en-US" sz="900" dirty="0" smtClean="0"/>
              <a:t> However there are some limitations especially in relation to qualitative data. A number of early studies have been produced in BiH (e.g. Consultations with the Poor, World Bank, 2000, and Local Level Institutions and Social Capital Study </a:t>
            </a:r>
            <a:r>
              <a:rPr lang="en-US" sz="900" dirty="0" err="1" smtClean="0"/>
              <a:t>Vol</a:t>
            </a:r>
            <a:r>
              <a:rPr lang="en-US" sz="900" dirty="0" smtClean="0"/>
              <a:t> 1. World Bank, 2002). In the last four years, little work has been carried out. as the nature and experience of poverty may not be captured in statistical surveys which to date have not been able to reflect the ethnic basis of poverty in different regions which is likely to represent a huge gap and to result in a number of important issues, such as the status of the Roma. People living with disabilities also often remains hidden.  In relation to gender, statistical surveys have shown that gender is not an issue in relation to poverty: for example, households headed by women are less likely to be in poverty (defined in monetary terms) and UNDP’s Gender Development Index has shown improvement.  However, qualitative research suggests that women have a different experience of poverty that can lead to vulnerabilities and that relying on statistical analysis alone may be misleading.  As a result, a key stage in the social appraisal would be a poverty and social impact analysis (PSIA) to ensure that the project is addressing the needs of vulnerable groups. </a:t>
            </a:r>
          </a:p>
          <a:p>
            <a:pPr>
              <a:defRPr/>
            </a:pPr>
            <a:endParaRPr lang="en-US" dirty="0"/>
          </a:p>
        </p:txBody>
      </p:sp>
      <p:sp>
        <p:nvSpPr>
          <p:cNvPr id="4" name="Slide Number Placeholder 3"/>
          <p:cNvSpPr>
            <a:spLocks noGrp="1"/>
          </p:cNvSpPr>
          <p:nvPr>
            <p:ph type="sldNum" sz="quarter" idx="5"/>
          </p:nvPr>
        </p:nvSpPr>
        <p:spPr/>
        <p:txBody>
          <a:bodyPr/>
          <a:lstStyle/>
          <a:p>
            <a:pPr>
              <a:defRPr/>
            </a:pPr>
            <a:fld id="{A9DDBE0E-363B-407D-AE12-B82A6450431C}"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bs-Latn-BA" dirty="0" smtClean="0">
              <a:solidFill>
                <a:schemeClr val="tx1">
                  <a:lumMod val="85000"/>
                  <a:lumOff val="15000"/>
                </a:schemeClr>
              </a:solidFill>
              <a:latin typeface="Times New Roman" pitchFamily="18" charset="0"/>
              <a:cs typeface="Times New Roman" pitchFamily="18" charset="0"/>
            </a:endParaRPr>
          </a:p>
          <a:p>
            <a:pPr>
              <a:defRPr/>
            </a:pPr>
            <a:r>
              <a:rPr lang="bs-Latn-BA" dirty="0" smtClean="0"/>
              <a:t> </a:t>
            </a:r>
            <a:r>
              <a:rPr lang="bs-Latn-BA" dirty="0" smtClean="0">
                <a:solidFill>
                  <a:schemeClr val="tx1">
                    <a:lumMod val="85000"/>
                    <a:lumOff val="15000"/>
                  </a:schemeClr>
                </a:solidFill>
                <a:latin typeface="Times New Roman" pitchFamily="18" charset="0"/>
                <a:cs typeface="Times New Roman" pitchFamily="18" charset="0"/>
              </a:rPr>
              <a:t>Slučajevi kada lica koja rade, zaposlena, imovinski stabilna itd. ostvaruju po nekom osnovu prava iz socijalne zaštite</a:t>
            </a:r>
          </a:p>
          <a:p>
            <a:pPr>
              <a:defRPr/>
            </a:pPr>
            <a:endParaRPr lang="bs-Latn-BA" dirty="0" smtClean="0">
              <a:solidFill>
                <a:schemeClr val="tx1">
                  <a:lumMod val="85000"/>
                  <a:lumOff val="15000"/>
                </a:schemeClr>
              </a:solidFill>
              <a:latin typeface="Times New Roman" pitchFamily="18" charset="0"/>
              <a:cs typeface="Times New Roman" pitchFamily="18" charset="0"/>
            </a:endParaRPr>
          </a:p>
          <a:p>
            <a:pPr marL="0" lvl="1">
              <a:defRPr/>
            </a:pPr>
            <a:r>
              <a:rPr lang="hr-BA" dirty="0" smtClean="0">
                <a:solidFill>
                  <a:schemeClr val="tx1">
                    <a:lumMod val="75000"/>
                    <a:lumOff val="25000"/>
                  </a:schemeClr>
                </a:solidFill>
                <a:latin typeface="Times New Roman" pitchFamily="18" charset="0"/>
                <a:cs typeface="Times New Roman" pitchFamily="18" charset="0"/>
              </a:rPr>
              <a:t>Bosna i Hercegovina za socijalnu zaštitu izdvaja </a:t>
            </a:r>
            <a:r>
              <a:rPr lang="hr-BA" b="1" dirty="0" smtClean="0">
                <a:solidFill>
                  <a:schemeClr val="tx1">
                    <a:lumMod val="75000"/>
                    <a:lumOff val="25000"/>
                  </a:schemeClr>
                </a:solidFill>
                <a:latin typeface="Times New Roman" pitchFamily="18" charset="0"/>
                <a:cs typeface="Times New Roman" pitchFamily="18" charset="0"/>
              </a:rPr>
              <a:t>4 % BDP </a:t>
            </a:r>
            <a:r>
              <a:rPr lang="hr-BA" dirty="0" smtClean="0">
                <a:solidFill>
                  <a:schemeClr val="tx1">
                    <a:lumMod val="75000"/>
                    <a:lumOff val="25000"/>
                  </a:schemeClr>
                </a:solidFill>
                <a:latin typeface="Times New Roman" pitchFamily="18" charset="0"/>
                <a:cs typeface="Times New Roman" pitchFamily="18" charset="0"/>
              </a:rPr>
              <a:t>(WB 2009, bez socijalnog osiguranja)  što je mnogo više od izdvajanja zemalja u regionu</a:t>
            </a:r>
            <a:r>
              <a:rPr lang="hr-BA" sz="2000" dirty="0" smtClean="0">
                <a:solidFill>
                  <a:schemeClr val="tx1">
                    <a:lumMod val="75000"/>
                    <a:lumOff val="25000"/>
                  </a:schemeClr>
                </a:solidFill>
                <a:latin typeface="Times New Roman" pitchFamily="18" charset="0"/>
                <a:cs typeface="Times New Roman" pitchFamily="18" charset="0"/>
              </a:rPr>
              <a:t>. </a:t>
            </a:r>
            <a:r>
              <a:rPr lang="pl-PL" dirty="0" smtClean="0">
                <a:solidFill>
                  <a:schemeClr val="tx1">
                    <a:lumMod val="75000"/>
                    <a:lumOff val="25000"/>
                  </a:schemeClr>
                </a:solidFill>
                <a:latin typeface="Times New Roman" pitchFamily="18" charset="0"/>
                <a:cs typeface="Times New Roman" pitchFamily="18" charset="0"/>
              </a:rPr>
              <a:t>Za ukupan socijalni sektor BiH odvaja oko 20 % (FBiH 23 %, RS 15% BDP-a). Prosjek EU je oko 15 %</a:t>
            </a:r>
          </a:p>
          <a:p>
            <a:pPr marL="0" lvl="1">
              <a:defRPr/>
            </a:pPr>
            <a:endParaRPr lang="pl-PL" dirty="0" smtClean="0">
              <a:solidFill>
                <a:schemeClr val="tx1">
                  <a:lumMod val="75000"/>
                  <a:lumOff val="25000"/>
                </a:schemeClr>
              </a:solidFill>
              <a:latin typeface="Times New Roman" pitchFamily="18" charset="0"/>
              <a:cs typeface="Times New Roman" pitchFamily="18" charset="0"/>
            </a:endParaRPr>
          </a:p>
          <a:p>
            <a:pPr marL="0" lvl="1">
              <a:defRPr/>
            </a:pPr>
            <a:r>
              <a:rPr lang="pl-PL" dirty="0" smtClean="0">
                <a:solidFill>
                  <a:schemeClr val="tx1">
                    <a:lumMod val="75000"/>
                    <a:lumOff val="25000"/>
                  </a:schemeClr>
                </a:solidFill>
                <a:latin typeface="Times New Roman" pitchFamily="18" charset="0"/>
                <a:cs typeface="Times New Roman" pitchFamily="18" charset="0"/>
              </a:rPr>
              <a:t>SZ pokriva war veterans i njiove porodice (surviving dependents), gdje ¾ socijalnih transfera bez S.osiguranja odlazi na vojne veterane.</a:t>
            </a:r>
          </a:p>
          <a:p>
            <a:pPr marL="0" lvl="1">
              <a:defRPr/>
            </a:pPr>
            <a:r>
              <a:rPr lang="pl-PL" dirty="0" smtClean="0">
                <a:solidFill>
                  <a:schemeClr val="tx1">
                    <a:lumMod val="75000"/>
                    <a:lumOff val="25000"/>
                  </a:schemeClr>
                </a:solidFill>
                <a:latin typeface="Times New Roman" pitchFamily="18" charset="0"/>
                <a:cs typeface="Times New Roman" pitchFamily="18" charset="0"/>
              </a:rPr>
              <a:t>Civilne benefits pokriva ¼ socijalnih transfera.</a:t>
            </a:r>
            <a:endParaRPr lang="hr-BA" dirty="0" smtClean="0">
              <a:solidFill>
                <a:schemeClr val="tx1">
                  <a:lumMod val="75000"/>
                  <a:lumOff val="25000"/>
                </a:schemeClr>
              </a:solidFill>
              <a:latin typeface="Times New Roman" pitchFamily="18" charset="0"/>
              <a:cs typeface="Times New Roman" pitchFamily="18" charset="0"/>
            </a:endParaRPr>
          </a:p>
          <a:p>
            <a:pPr>
              <a:defRPr/>
            </a:pPr>
            <a:endParaRPr lang="en-US" dirty="0"/>
          </a:p>
        </p:txBody>
      </p:sp>
      <p:sp>
        <p:nvSpPr>
          <p:cNvPr id="4" name="Slide Number Placeholder 3"/>
          <p:cNvSpPr>
            <a:spLocks noGrp="1"/>
          </p:cNvSpPr>
          <p:nvPr>
            <p:ph type="sldNum" sz="quarter" idx="5"/>
          </p:nvPr>
        </p:nvSpPr>
        <p:spPr/>
        <p:txBody>
          <a:bodyPr/>
          <a:lstStyle/>
          <a:p>
            <a:pPr>
              <a:defRPr/>
            </a:pPr>
            <a:fld id="{0CA2F4FD-2BE3-4E63-9ED3-F3F11FEF72C8}"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r>
              <a:rPr lang="bs-Latn-BA" smtClean="0"/>
              <a:t>Začari krug siromaštva i socijalne isključenosti, obično povlače za sobom razne socijalne, zdravstvene probleme i imaju mogućnost da se generacijski prenose. Zbog toga “bolje spriječiti nego liječiti” je narodno pravilo koje su i u ovom slučaju potvrđuje ali za to trebaju sredstva, jake institucije, politička volja. </a:t>
            </a:r>
          </a:p>
          <a:p>
            <a:endParaRPr lang="bs-Latn-BA" smtClean="0"/>
          </a:p>
          <a:p>
            <a:r>
              <a:rPr lang="bs-Latn-BA" smtClean="0"/>
              <a:t>Uobičajeno se koristi kao prag ugroženosti, 50% prihoda iznad utvrđene linije generalnog siromaštva. Za 2007 to je u BiH za pojedinca na godišnjem nivou 4285,5 KM (357 KM mjesečno).</a:t>
            </a:r>
          </a:p>
          <a:p>
            <a:endParaRPr lang="bs-Latn-BA" smtClean="0"/>
          </a:p>
          <a:p>
            <a:r>
              <a:rPr lang="bs-Latn-BA" smtClean="0"/>
              <a:t>Ispod linije ugroženosti od siromaštva (357 KM mjesečno) su na primjer, najveći broj penzionera čija je prosječna penzija u BiH u prvoj polovici 2008 iznosila 314 KM</a:t>
            </a:r>
            <a:endParaRPr lang="en-US" smtClean="0"/>
          </a:p>
          <a:p>
            <a:endParaRPr lang="bs-Latn-BA" smtClean="0"/>
          </a:p>
        </p:txBody>
      </p:sp>
      <p:sp>
        <p:nvSpPr>
          <p:cNvPr id="4" name="Slide Number Placeholder 3"/>
          <p:cNvSpPr>
            <a:spLocks noGrp="1"/>
          </p:cNvSpPr>
          <p:nvPr>
            <p:ph type="sldNum" sz="quarter" idx="5"/>
          </p:nvPr>
        </p:nvSpPr>
        <p:spPr/>
        <p:txBody>
          <a:bodyPr/>
          <a:lstStyle/>
          <a:p>
            <a:pPr>
              <a:defRPr/>
            </a:pPr>
            <a:fld id="{DF4EACE8-88B8-457A-B41D-CC9C6C324913}"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F662B5F-3A28-4B27-89AF-D4A35EA8F885}" type="slidenum">
              <a:rPr lang="hr-HR"/>
              <a:pPr>
                <a:defRPr/>
              </a:pPr>
              <a:t>7</a:t>
            </a:fld>
            <a:endParaRPr lang="hr-HR"/>
          </a:p>
        </p:txBody>
      </p:sp>
      <p:sp>
        <p:nvSpPr>
          <p:cNvPr id="33795" name="Rectangle 2"/>
          <p:cNvSpPr>
            <a:spLocks noRot="1" noChangeArrowheads="1" noTextEdit="1"/>
          </p:cNvSpPr>
          <p:nvPr>
            <p:ph type="sldImg"/>
          </p:nvPr>
        </p:nvSpPr>
        <p:spPr bwMode="auto">
          <a:noFill/>
          <a:ln>
            <a:solidFill>
              <a:srgbClr val="000000"/>
            </a:solidFill>
            <a:miter lim="800000"/>
            <a:headEnd/>
            <a:tailEnd/>
          </a:ln>
        </p:spPr>
      </p:sp>
      <p:sp>
        <p:nvSpPr>
          <p:cNvPr id="1065987" name="Rectangle 3"/>
          <p:cNvSpPr>
            <a:spLocks noGrp="1" noChangeArrowheads="1"/>
          </p:cNvSpPr>
          <p:nvPr>
            <p:ph type="body" idx="1"/>
          </p:nvPr>
        </p:nvSpPr>
        <p:spPr/>
        <p:txBody>
          <a:bodyPr wrap="square" numCol="1" anchor="t" anchorCtr="0" compatLnSpc="1">
            <a:prstTxWarp prst="textNoShape">
              <a:avLst/>
            </a:prstTxWarp>
          </a:bodyPr>
          <a:lstStyle/>
          <a:p>
            <a:pPr>
              <a:lnSpc>
                <a:spcPct val="80000"/>
              </a:lnSpc>
            </a:pPr>
            <a:r>
              <a:rPr lang="hr-HR" sz="600" smtClean="0">
                <a:latin typeface="Times New Roman" pitchFamily="18" charset="0"/>
              </a:rPr>
              <a:t>U periodu realizacije strategije, buduci razvoj ce se oslanjati na medjunarodnu zajednicu, tako da su jhe saglasnost oko prioriteta orala</a:t>
            </a:r>
          </a:p>
          <a:p>
            <a:pPr>
              <a:lnSpc>
                <a:spcPct val="80000"/>
              </a:lnSpc>
            </a:pPr>
            <a:r>
              <a:rPr lang="hr-HR" sz="600" smtClean="0">
                <a:latin typeface="Times New Roman" pitchFamily="18" charset="0"/>
              </a:rPr>
              <a:t>biti postignuta i sa medjunarodnom zajednicom.</a:t>
            </a:r>
          </a:p>
          <a:p>
            <a:pPr>
              <a:lnSpc>
                <a:spcPct val="80000"/>
              </a:lnSpc>
            </a:pPr>
            <a:endParaRPr lang="hr-HR" sz="600" smtClean="0">
              <a:latin typeface="Times New Roman" pitchFamily="18" charset="0"/>
            </a:endParaRPr>
          </a:p>
          <a:p>
            <a:pPr>
              <a:lnSpc>
                <a:spcPct val="80000"/>
              </a:lnSpc>
            </a:pPr>
            <a:r>
              <a:rPr lang="hr-HR" sz="600" smtClean="0">
                <a:latin typeface="Times New Roman" pitchFamily="18" charset="0"/>
              </a:rPr>
              <a:t>Rad na priptemi strategije je doprinnjeo prije svega nadleznim vladinim tijelima u pripremi oko Studije izvodljivosti za pristupanje EU</a:t>
            </a:r>
          </a:p>
          <a:p>
            <a:pPr>
              <a:lnSpc>
                <a:spcPct val="80000"/>
              </a:lnSpc>
            </a:pPr>
            <a:r>
              <a:rPr lang="hr-HR" sz="600" smtClean="0">
                <a:latin typeface="Times New Roman" pitchFamily="18" charset="0"/>
              </a:rPr>
              <a:t>Zatim u istom periodu se pocelo sa izradom SOR kao mehanizmom za implementaciju SRS</a:t>
            </a:r>
          </a:p>
          <a:p>
            <a:pPr>
              <a:lnSpc>
                <a:spcPct val="80000"/>
              </a:lnSpc>
            </a:pPr>
            <a:endParaRPr lang="en-US" sz="400" smtClean="0"/>
          </a:p>
          <a:p>
            <a:pPr>
              <a:lnSpc>
                <a:spcPct val="80000"/>
              </a:lnSpc>
            </a:pPr>
            <a:r>
              <a:rPr lang="hr-HR" sz="600" smtClean="0"/>
              <a:t>KO nadgleda rad izrade SRS PRSP i koordinira KO za ekonomski razvoj i EU. </a:t>
            </a:r>
          </a:p>
          <a:p>
            <a:pPr>
              <a:lnSpc>
                <a:spcPct val="80000"/>
              </a:lnSpc>
            </a:pPr>
            <a:r>
              <a:rPr lang="hr-HR" sz="600" smtClean="0"/>
              <a:t>Odlukom VM BiH formiran je Ured koordinatora BiH za PRSP lociran pri MVTEO zajedno sa entitetskim uredima i uredom BD. Takodjer su izabrani koordinatori ZA LOKALNE KONSULTACIJE na nivou opstina i kantona. </a:t>
            </a:r>
          </a:p>
          <a:p>
            <a:pPr>
              <a:lnSpc>
                <a:spcPct val="80000"/>
              </a:lnSpc>
            </a:pPr>
            <a:r>
              <a:rPr lang="hr-HR" sz="600" smtClean="0"/>
              <a:t>Na izradi je ucestvovalo 15 medjuentitetskih radnig grupa za sljedece sektorske prioritete: nabrojis sektore. Na celu grupa su koordinatori koji dolaze iz nadleznih entitetskih i drzavnih ministarstava, a clanovi RGa su takodjer uposlenici nadleznih ministarstava, agencija koje se bave tom problematikom i lokalni eksperti. </a:t>
            </a:r>
          </a:p>
          <a:p>
            <a:pPr>
              <a:lnSpc>
                <a:spcPct val="80000"/>
              </a:lnSpc>
            </a:pPr>
            <a:r>
              <a:rPr lang="hr-HR" sz="600" smtClean="0"/>
              <a:t>Uz to je oformljen tim od 22 naucna radnika iz cijele BiH kao savjetodavna grupa procesu izrade SRS.</a:t>
            </a:r>
          </a:p>
          <a:p>
            <a:pPr>
              <a:lnSpc>
                <a:spcPct val="80000"/>
              </a:lnSpc>
            </a:pPr>
            <a:r>
              <a:rPr lang="hr-HR" sz="600" smtClean="0"/>
              <a:t>Cetiri radne grupe su imale i predstavnike NVO i to za socijalni sektor, obrazovanje, okolis, borbu protiv korupcije. </a:t>
            </a:r>
          </a:p>
          <a:p>
            <a:pPr>
              <a:lnSpc>
                <a:spcPct val="80000"/>
              </a:lnSpc>
            </a:pPr>
            <a:r>
              <a:rPr lang="hr-HR" sz="600" smtClean="0"/>
              <a:t>Formirana je bila i centralna grupa NVO koja je od 15o NVO ukljucivala 7 predstavnika NVO (5 predstavnika lokalnih i 2 predstavnika medjunarodnih NVO)</a:t>
            </a:r>
          </a:p>
          <a:p>
            <a:pPr>
              <a:lnSpc>
                <a:spcPct val="80000"/>
              </a:lnSpc>
            </a:pPr>
            <a:r>
              <a:rPr lang="hr-HR" sz="600" smtClean="0"/>
              <a:t>Koordinacioni odbor mladih je predstavljalo radno tijelo sastavljeno od predstavnika omladinskih NVO, koji je koordiniraio aktivnosti mladih cijele BiH na izradi SRS. </a:t>
            </a:r>
            <a:endParaRPr lang="en-US" sz="600" smtClean="0"/>
          </a:p>
          <a:p>
            <a:pPr algn="just">
              <a:lnSpc>
                <a:spcPct val="80000"/>
              </a:lnSpc>
              <a:spcBef>
                <a:spcPct val="0"/>
              </a:spcBef>
            </a:pPr>
            <a:r>
              <a:rPr lang="en-US" sz="600" smtClean="0"/>
              <a:t>Priprema Srednjoročne razvojne strategije BiH – PRSP vođena je od strane vladinih struktura na svim nivoima. U tu svrhu formiran je Koordinacioni odbor za ekonomski razvoj i EU integracije kojeg su činili predsjedavajući Vijeća ministara BiH (predsjedavajući odbora), ministar vanjske trgovine i ekonomskih odnosa BiH, ministar financija i trezora BiH, ministar vanjskih poslova BiH, premijeri vlada oba entiteta, ministri finacija vlada oba entiteta, direktor Direkcije za evropske integracije BiH i gradonačelnik Distrika Brčko. Koordinacioni odbor je bio zadužen za definiranje konačnih prioriteta na bazi obavljenih rasprava i rada radnih grupa. </a:t>
            </a:r>
          </a:p>
          <a:p>
            <a:pPr algn="just">
              <a:lnSpc>
                <a:spcPct val="80000"/>
              </a:lnSpc>
              <a:spcBef>
                <a:spcPct val="0"/>
              </a:spcBef>
            </a:pPr>
            <a:r>
              <a:rPr lang="en-US" sz="600" smtClean="0"/>
              <a:t>Posao oko tehničke koordinacije pripreme strategije povjeren je Uredu BiH za pripremu PRSP, kao i entitetskim uredima za pripremu PRSP. </a:t>
            </a:r>
          </a:p>
          <a:p>
            <a:pPr algn="just">
              <a:lnSpc>
                <a:spcPct val="80000"/>
              </a:lnSpc>
              <a:spcBef>
                <a:spcPct val="0"/>
              </a:spcBef>
            </a:pPr>
            <a:r>
              <a:rPr lang="en-US" sz="600" smtClean="0"/>
              <a:t>Definiranje prijedloga prioriteta i same strategije bila je u nadležnosti 20 radnih grupa koje su činili predstavnici državne i entitetskih vlada, kao i nižih nivoa vlasti (Distrikt Brčko, kantoni, opštine). Radne grupe su pokrivale slijedeće oblasti: makroekonomski i fiskalni okvir, poslovnu klimu, privatizaciju, finansijski sektor, tržište radne snage, borbu protiv korupcije, vanjskotrgovinski režim, reformu javne uprave, statistiku, obrazovanje, socijalnu zaštitu, zdravstvo, poljoprivredu, šumarstvo, vodoprivredu, okoliš, infrastrukturu, energiju, informacione tehnologije, deminiranje i industriju. </a:t>
            </a:r>
          </a:p>
          <a:p>
            <a:pPr algn="just">
              <a:lnSpc>
                <a:spcPct val="80000"/>
              </a:lnSpc>
              <a:spcBef>
                <a:spcPct val="0"/>
              </a:spcBef>
            </a:pPr>
            <a:r>
              <a:rPr lang="en-US" sz="600" smtClean="0"/>
              <a:t>Priprema PRSP zahtjevala je angažman naučnih radnika i eksperata. U skladu sa tim formiran je Naučni savjet za pripremu PRSP na čijem čelu su bili rektori sarajevskog i banjalučkog univerziteta. Savjet se sastojao od 22 ugledna naučna radnika sa univerziteta iz cijele zemlje. Zadatak Naučnog savjeta je bio da pruži stručnu pomoć radnim grupama u definiranju prioriteta, što je vršeno davanjem naučnih recenzcija, učešćem u radu radnih grupa, učešćem u javnim debatama i davanjem savjeta. Pored naučnih radnika, formiran je tim od 28 eksperata koji su imali zadatak da za potrebe radnih grupa vrše istraživanja, pribavljaju statističku podlogu, rediguju tekstove i da zajedno sa naučnim radnicima daju savjete u vezi sa definiranjem prioriteta. </a:t>
            </a:r>
          </a:p>
          <a:p>
            <a:pPr algn="just">
              <a:lnSpc>
                <a:spcPct val="80000"/>
              </a:lnSpc>
              <a:spcBef>
                <a:spcPct val="0"/>
              </a:spcBef>
            </a:pPr>
            <a:r>
              <a:rPr lang="en-US" sz="600" smtClean="0"/>
              <a:t>U posao oko definiranja prioriteta Srednjoročne razvojne strategije BiH, kroz radne grupe i druge vidove učešća, bilo je uključeno 213 predstavnika vlada na svim nivoima, predstavnika civilnog društva u BiH, naučnih radnika i eksperata. Važno je napomenuti da su isključivo angažirani domaći naučni radnici i eksperti i da strategija predstavlja proizvod domaćih institucija i domaćeg znanja. </a:t>
            </a:r>
          </a:p>
          <a:p>
            <a:pPr>
              <a:lnSpc>
                <a:spcPct val="80000"/>
              </a:lnSpc>
            </a:pPr>
            <a:endParaRPr lang="hr-HR" sz="600" smtClean="0"/>
          </a:p>
          <a:p>
            <a:pPr>
              <a:lnSpc>
                <a:spcPct val="80000"/>
              </a:lnSpc>
            </a:pPr>
            <a:r>
              <a:rPr lang="hr-HR" sz="600" smtClean="0"/>
              <a:t>April 2002-april 2003 – odrzana su dva kruga konsultacija na drzavnom, entitetskom, lokalnom nivou</a:t>
            </a:r>
          </a:p>
          <a:p>
            <a:pPr>
              <a:lnSpc>
                <a:spcPct val="80000"/>
              </a:lnSpc>
            </a:pPr>
            <a:r>
              <a:rPr lang="hr-HR" sz="600" smtClean="0"/>
              <a:t>Inicijalni sastanci su imali za cilj informisanje partnera iz civilnog drustva o nacinu izrade PRSP. </a:t>
            </a:r>
          </a:p>
          <a:p>
            <a:pPr>
              <a:lnSpc>
                <a:spcPct val="80000"/>
              </a:lnSpc>
            </a:pPr>
            <a:r>
              <a:rPr lang="hr-HR" sz="600" smtClean="0"/>
              <a:t>I krug konsultacija je imao za cilj: informisanje partnera o samom procesu rada PRSP, kao i da se dodje do generalni preporuka kako gradjani vide BiH u narednom srednjorocnom periodu kao i koji sektori zahtjevaju posebnu paznju. U ovom krugu konsultacija odrazano je 100 okruglih stolova u svim dijelovima BiH, NVO su odrzale konsultacija u određenim opštinama, u FBH u 10 kantona, u RS u izabranim opstinama (10 opština) kao i BD.</a:t>
            </a:r>
          </a:p>
          <a:p>
            <a:pPr>
              <a:lnSpc>
                <a:spcPct val="80000"/>
              </a:lnSpc>
            </a:pPr>
            <a:r>
              <a:rPr lang="hr-HR" sz="600" smtClean="0"/>
              <a:t>Prvi prijedlog RS pripremljen je u novembru 2002 nakon cega je slijedila Javna rasprava. </a:t>
            </a:r>
          </a:p>
          <a:p>
            <a:pPr>
              <a:lnSpc>
                <a:spcPct val="80000"/>
              </a:lnSpc>
            </a:pPr>
            <a:r>
              <a:rPr lang="hr-HR" sz="600" smtClean="0"/>
              <a:t>Drugi krug konsultacija (novembar 2002-mart 2003) 110 sastanaka, bio je ekspertnog karaktera. Ovaj krug konsultacija je imao za cilj da se dodje do konkretnijih preporuka od strane svih partnera, te da predlozene reforme stave u makroekonomski i fiskalni okvir. PArtneri su se fokusirali na one sektori u kojima mogu ponuditi najkonkretnije prijedloge (NVO; MLADI; ITD). Na kraju drugog kruga konsultacija, svo partneri su dostavili svoj konsolidirani input Uredu  koordinatora BiH z aPRSP koji ih je proslijedio clanovima radnih grupa. </a:t>
            </a:r>
          </a:p>
          <a:p>
            <a:pPr>
              <a:lnSpc>
                <a:spcPct val="80000"/>
              </a:lnSpc>
            </a:pPr>
            <a:r>
              <a:rPr lang="hr-HR" sz="600" smtClean="0"/>
              <a:t>U periodu I, II kruga konsultacija Ured koordinatora Je organizovao u saradnji sa partnerima niz tematskih konsultacija na drzavnom nivou na razlicite teme.  </a:t>
            </a:r>
          </a:p>
          <a:p>
            <a:pPr>
              <a:lnSpc>
                <a:spcPct val="80000"/>
              </a:lnSpc>
            </a:pPr>
            <a:endParaRPr lang="en-US" sz="600" smtClean="0"/>
          </a:p>
          <a:p>
            <a:pPr>
              <a:lnSpc>
                <a:spcPct val="80000"/>
              </a:lnSpc>
            </a:pPr>
            <a:endParaRPr lang="en-US" sz="6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p:txBody>
          <a:bodyPr wrap="square" numCol="1" anchor="t" anchorCtr="0" compatLnSpc="1">
            <a:prstTxWarp prst="textNoShape">
              <a:avLst/>
            </a:prstTxWarp>
          </a:bodyPr>
          <a:lstStyle/>
          <a:p>
            <a:pPr marL="0" lvl="1">
              <a:buFont typeface="Wingdings" pitchFamily="2" charset="2"/>
              <a:buChar char="q"/>
              <a:defRPr/>
            </a:pPr>
            <a:r>
              <a:rPr lang="bs-Latn-BA" sz="1700" dirty="0" smtClean="0">
                <a:solidFill>
                  <a:schemeClr val="tx1">
                    <a:lumMod val="75000"/>
                    <a:lumOff val="25000"/>
                  </a:schemeClr>
                </a:solidFill>
                <a:latin typeface="Times New Roman" pitchFamily="18" charset="0"/>
                <a:cs typeface="Times New Roman" pitchFamily="18" charset="0"/>
              </a:rPr>
              <a:t>Sadrži strukturu sličnu evropskim dokumentima </a:t>
            </a:r>
            <a:endParaRPr lang="en-US" sz="1700" dirty="0" smtClean="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r>
              <a:rPr lang="bs-Latn-BA" sz="1700" dirty="0" smtClean="0">
                <a:solidFill>
                  <a:schemeClr val="tx1">
                    <a:lumMod val="75000"/>
                    <a:lumOff val="25000"/>
                  </a:schemeClr>
                </a:solidFill>
                <a:latin typeface="Times New Roman" pitchFamily="18" charset="0"/>
                <a:cs typeface="Times New Roman" pitchFamily="18" charset="0"/>
              </a:rPr>
              <a:t> Pomak od sektorskog pristupa (npr. SRS BiH)</a:t>
            </a:r>
          </a:p>
          <a:p>
            <a:pPr>
              <a:buFont typeface="Wingdings" pitchFamily="2" charset="2"/>
              <a:buChar char="q"/>
              <a:defRPr/>
            </a:pPr>
            <a:r>
              <a:rPr lang="bs-Latn-BA" sz="1700" dirty="0" smtClean="0">
                <a:solidFill>
                  <a:schemeClr val="tx1">
                    <a:lumMod val="75000"/>
                    <a:lumOff val="25000"/>
                  </a:schemeClr>
                </a:solidFill>
                <a:latin typeface="Times New Roman" pitchFamily="18" charset="0"/>
                <a:cs typeface="Times New Roman" pitchFamily="18" charset="0"/>
              </a:rPr>
              <a:t> Predstavlja 6 cilj Strategije razvoja ali se razvija kao poseban ali komplementaran dokument</a:t>
            </a:r>
          </a:p>
          <a:p>
            <a:pPr>
              <a:defRPr/>
            </a:pPr>
            <a:endParaRPr lang="en-US" dirty="0" smtClean="0">
              <a:latin typeface="Times New Roman" pitchFamily="18" charset="0"/>
              <a:cs typeface="Times New Roman" pitchFamily="18" charset="0"/>
            </a:endParaRPr>
          </a:p>
        </p:txBody>
      </p:sp>
      <p:sp>
        <p:nvSpPr>
          <p:cNvPr id="4" name="Slide Number Placeholder 3"/>
          <p:cNvSpPr>
            <a:spLocks noGrp="1"/>
          </p:cNvSpPr>
          <p:nvPr>
            <p:ph type="sldNum" sz="quarter" idx="5"/>
          </p:nvPr>
        </p:nvSpPr>
        <p:spPr/>
        <p:txBody>
          <a:bodyPr/>
          <a:lstStyle/>
          <a:p>
            <a:pPr>
              <a:defRPr/>
            </a:pPr>
            <a:fld id="{7F7209AB-4BE3-4906-9AAC-46A9D7E3564C}"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r>
              <a:rPr lang="bs-Latn-BA" smtClean="0">
                <a:latin typeface="Times New Roman" pitchFamily="18" charset="0"/>
                <a:cs typeface="Times New Roman" pitchFamily="18" charset="0"/>
              </a:rPr>
              <a:t>da u osnovi ne postoji </a:t>
            </a:r>
            <a:r>
              <a:rPr lang="bs-Latn-BA" b="1" smtClean="0">
                <a:latin typeface="Times New Roman" pitchFamily="18" charset="0"/>
                <a:cs typeface="Times New Roman" pitchFamily="18" charset="0"/>
              </a:rPr>
              <a:t>ekstremno siromaštvo…ovo </a:t>
            </a:r>
            <a:r>
              <a:rPr lang="bs-Latn-BA" smtClean="0">
                <a:latin typeface="Times New Roman" pitchFamily="18" charset="0"/>
                <a:cs typeface="Times New Roman" pitchFamily="18" charset="0"/>
              </a:rPr>
              <a:t>ne znači da niti jedno domaćinstvo nigdje u zemlji ne pati od prehrambenog siromaštva, već samo da su takvi slučajevi veoma ograničeni u broju pa stoga u anketi baziranoj na uzorku nisu značajni</a:t>
            </a:r>
          </a:p>
          <a:p>
            <a:r>
              <a:rPr lang="bs-Latn-BA" smtClean="0">
                <a:latin typeface="Times New Roman" pitchFamily="18" charset="0"/>
                <a:cs typeface="Times New Roman" pitchFamily="18" charset="0"/>
              </a:rPr>
              <a:t>I pored ovog važnog metodološkog upozorenja navest ćemo da je po Anketi, 0,52% stanovništva ispod linije ekstremnog siromaštva tj. njih oko 17800.</a:t>
            </a:r>
          </a:p>
          <a:p>
            <a:endParaRPr lang="bs-Latn-BA" smtClean="0">
              <a:latin typeface="Times New Roman" pitchFamily="18" charset="0"/>
              <a:cs typeface="Times New Roman" pitchFamily="18" charset="0"/>
            </a:endParaRPr>
          </a:p>
          <a:p>
            <a:r>
              <a:rPr lang="bs-Latn-BA" b="1" smtClean="0">
                <a:latin typeface="Times New Roman" pitchFamily="18" charset="0"/>
                <a:cs typeface="Times New Roman" pitchFamily="18" charset="0"/>
              </a:rPr>
              <a:t>Jaz siromaštva_ukupni </a:t>
            </a:r>
            <a:r>
              <a:rPr lang="bs-Latn-BA" smtClean="0">
                <a:latin typeface="Times New Roman" pitchFamily="18" charset="0"/>
                <a:cs typeface="Times New Roman" pitchFamily="18" charset="0"/>
              </a:rPr>
              <a:t>iznos u novcu koji je potreban svim siromašnim da bi izašli iznad linije siromaštva, podijeljen sa ukupnim brojem stanovnika te države. </a:t>
            </a:r>
          </a:p>
          <a:p>
            <a:endParaRPr lang="bs-Latn-BA" smtClean="0">
              <a:latin typeface="Times New Roman" pitchFamily="18" charset="0"/>
              <a:cs typeface="Times New Roman" pitchFamily="18" charset="0"/>
            </a:endParaRPr>
          </a:p>
          <a:p>
            <a:r>
              <a:rPr lang="bs-Latn-BA" b="1" smtClean="0">
                <a:latin typeface="Times New Roman" pitchFamily="18" charset="0"/>
                <a:cs typeface="Times New Roman" pitchFamily="18" charset="0"/>
              </a:rPr>
              <a:t>Nejednakost u raspodjeli prihoda (NHDR)  </a:t>
            </a:r>
            <a:r>
              <a:rPr lang="bs-Latn-BA" smtClean="0">
                <a:latin typeface="Times New Roman" pitchFamily="18" charset="0"/>
                <a:cs typeface="Times New Roman" pitchFamily="18" charset="0"/>
              </a:rPr>
              <a:t>- znači 20% stanovništva koji imaju najveće prihode imaju prihode 8,51 puta veće od 20%  najsiromašnijeg sloja stanovništva. To znači da svaku 1 KM koju zaradi najsiromašniji, bogati (20% top) zaradi skoro 9 KM. </a:t>
            </a:r>
          </a:p>
          <a:p>
            <a:endParaRPr lang="bs-Latn-BA" smtClean="0"/>
          </a:p>
          <a:p>
            <a:r>
              <a:rPr lang="bs-Latn-BA" smtClean="0"/>
              <a:t>Nejednakost </a:t>
            </a:r>
            <a:r>
              <a:rPr lang="bs-Latn-BA" b="1" smtClean="0">
                <a:latin typeface="Times New Roman" pitchFamily="18" charset="0"/>
                <a:cs typeface="Times New Roman" pitchFamily="18" charset="0"/>
              </a:rPr>
              <a:t>4,938</a:t>
            </a:r>
            <a:r>
              <a:rPr lang="bs-Latn-BA" smtClean="0"/>
              <a:t> znači da najrisomašnijih 10% u raspodjeli prihoda troše skoro 5 puta manje nego 10% najbogatiijih stanovnika. </a:t>
            </a:r>
          </a:p>
          <a:p>
            <a:endParaRPr lang="bs-Latn-BA" smtClean="0"/>
          </a:p>
          <a:p>
            <a:r>
              <a:rPr lang="hr-HR" smtClean="0"/>
              <a:t>GINI SE POVEĆAO: indeks 0 znači da sva kućanstva imaju iste prihode, a kod indeksa 100 jedno kućanstvo raspolaže sa svim prihodima. U stvarnom životu Gini indeksi se kreću otprilike od 20 do 60. Što je veći indeks, veća je nejednakost, bez obzira što se promatra raspodjela dohotka ili bogatstva. Nekoliko primjera će to najbolje ilustrirati. Nejednakost po zemljama se razlikuje – veća je u bogatstvu nego u dohotku. Razvijena gospodarstva imaju manje nejednakosti u razdiobi dohotka od gospodarstava koja se tretiraju kao zemlje u razvoju.</a:t>
            </a:r>
          </a:p>
          <a:p>
            <a:endParaRPr lang="hr-HR" smtClean="0"/>
          </a:p>
          <a:p>
            <a:r>
              <a:rPr lang="bs-Latn-BA" smtClean="0"/>
              <a:t>Iako nije došlo do promjene u nivou siromaštva, nejednakost se značajno povećala u periodu 2001-2007 g. gdje se decilni omjer „bogati/siromašni“ povećao sa 3.3 na 4.9. Učešće</a:t>
            </a:r>
            <a:r>
              <a:rPr lang="hr-HR" smtClean="0"/>
              <a:t> potrošnje najsiromašnijeg kvintila se smanjio sa</a:t>
            </a:r>
            <a:r>
              <a:rPr lang="bs-Latn-BA" smtClean="0"/>
              <a:t> 9</a:t>
            </a:r>
            <a:r>
              <a:rPr lang="hr-HR" smtClean="0"/>
              <a:t>.</a:t>
            </a:r>
            <a:r>
              <a:rPr lang="bs-Latn-BA" smtClean="0"/>
              <a:t>9 %</a:t>
            </a:r>
            <a:r>
              <a:rPr lang="hr-HR" smtClean="0"/>
              <a:t> na</a:t>
            </a:r>
            <a:r>
              <a:rPr lang="bs-Latn-BA" smtClean="0"/>
              <a:t> 7</a:t>
            </a:r>
            <a:r>
              <a:rPr lang="hr-HR" smtClean="0"/>
              <a:t>.</a:t>
            </a:r>
            <a:r>
              <a:rPr lang="bs-Latn-BA" smtClean="0"/>
              <a:t>2%, </a:t>
            </a:r>
            <a:r>
              <a:rPr lang="hr-HR" smtClean="0"/>
              <a:t>dok se </a:t>
            </a:r>
            <a:r>
              <a:rPr lang="en-GB" smtClean="0"/>
              <a:t>Gini</a:t>
            </a:r>
            <a:r>
              <a:rPr lang="hr-HR" smtClean="0"/>
              <a:t> koeficijent povećao sa</a:t>
            </a:r>
            <a:r>
              <a:rPr lang="bs-Latn-BA" smtClean="0"/>
              <a:t> 0</a:t>
            </a:r>
            <a:r>
              <a:rPr lang="hr-HR" smtClean="0"/>
              <a:t>.</a:t>
            </a:r>
            <a:r>
              <a:rPr lang="bs-Latn-BA" smtClean="0"/>
              <a:t>26 </a:t>
            </a:r>
            <a:r>
              <a:rPr lang="hr-HR" smtClean="0"/>
              <a:t>na</a:t>
            </a:r>
            <a:r>
              <a:rPr lang="bs-Latn-BA" smtClean="0"/>
              <a:t> 0</a:t>
            </a:r>
            <a:r>
              <a:rPr lang="hr-HR" smtClean="0"/>
              <a:t>.</a:t>
            </a:r>
            <a:r>
              <a:rPr lang="bs-Latn-BA" smtClean="0"/>
              <a:t>34.</a:t>
            </a:r>
            <a:endParaRPr lang="bs-Latn-BA" smtClean="0">
              <a:latin typeface="Times New Roman" pitchFamily="18" charset="0"/>
              <a:cs typeface="Times New Roman" pitchFamily="18" charset="0"/>
            </a:endParaRPr>
          </a:p>
          <a:p>
            <a:endParaRPr lang="bs-Latn-BA" smtClean="0">
              <a:latin typeface="Times New Roman" pitchFamily="18" charset="0"/>
              <a:cs typeface="Times New Roman" pitchFamily="18" charset="0"/>
            </a:endParaRPr>
          </a:p>
          <a:p>
            <a:endParaRPr lang="en-US" smtClean="0">
              <a:latin typeface="Times New Roman" pitchFamily="18" charset="0"/>
              <a:cs typeface="Times New Roman" pitchFamily="18" charset="0"/>
            </a:endParaRPr>
          </a:p>
        </p:txBody>
      </p:sp>
      <p:sp>
        <p:nvSpPr>
          <p:cNvPr id="4" name="Slide Number Placeholder 3"/>
          <p:cNvSpPr>
            <a:spLocks noGrp="1"/>
          </p:cNvSpPr>
          <p:nvPr>
            <p:ph type="sldNum" sz="quarter" idx="5"/>
          </p:nvPr>
        </p:nvSpPr>
        <p:spPr/>
        <p:txBody>
          <a:bodyPr/>
          <a:lstStyle/>
          <a:p>
            <a:pPr>
              <a:defRPr/>
            </a:pPr>
            <a:fld id="{360D8B74-CDB4-4AB0-82C0-324EB637E2A3}"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279AAEC-A247-4D64-9859-DA2097A5F52F}" type="datetime1">
              <a:rPr lang="en-US"/>
              <a:pPr>
                <a:defRPr/>
              </a:pPr>
              <a:t>4/7/2010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pPr>
              <a:defRPr/>
            </a:pPr>
            <a:fld id="{4F1F3685-F66D-48B7-B84E-3BA3800E0B5A}" type="slidenum">
              <a:rPr lang="en-US"/>
              <a:pPr>
                <a:defRPr/>
              </a:pPr>
              <a:t>‹#›</a:t>
            </a:fld>
            <a:endParaRPr lang="en-US"/>
          </a:p>
        </p:txBody>
      </p:sp>
    </p:spTree>
  </p:cSld>
  <p:clrMapOvr>
    <a:masterClrMapping/>
  </p:clrMapOvr>
  <p:transition spd="med">
    <p:wipe dir="r"/>
  </p:transition>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A1A09A3-0718-4298-8F46-13E15445E3AE}" type="datetime1">
              <a:rPr lang="en-US"/>
              <a:pPr>
                <a:defRPr/>
              </a:pPr>
              <a:t>4/7/2010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pPr>
              <a:defRPr/>
            </a:pPr>
            <a:fld id="{C44F19B6-E171-483E-9DBF-1EE6F1DF4DE0}" type="slidenum">
              <a:rPr lang="en-US"/>
              <a:pPr>
                <a:defRPr/>
              </a:pPr>
              <a:t>‹#›</a:t>
            </a:fld>
            <a:endParaRPr lang="en-US"/>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DB2A67B-77FE-486C-9322-E212162CCCC3}" type="datetime1">
              <a:rPr lang="en-US"/>
              <a:pPr>
                <a:defRPr/>
              </a:pPr>
              <a:t>4/7/2010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pPr>
              <a:defRPr/>
            </a:pPr>
            <a:fld id="{469F72FC-3A27-4C8E-A008-434D1690E950}" type="slidenum">
              <a:rPr lang="en-US"/>
              <a:pPr>
                <a:defRPr/>
              </a:pPr>
              <a:t>‹#›</a:t>
            </a:fld>
            <a:endParaRPr lang="en-US"/>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9AAA95-311D-4863-BF23-311DD81DEE63}" type="datetime1">
              <a:rPr lang="en-US"/>
              <a:pPr>
                <a:defRPr/>
              </a:pPr>
              <a:t>4/7/2010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pPr>
              <a:defRPr/>
            </a:pPr>
            <a:fld id="{85620AE5-00FB-496A-B41C-8408704492C7}" type="slidenum">
              <a:rPr lang="en-US"/>
              <a:pPr>
                <a:defRPr/>
              </a:pPr>
              <a:t>‹#›</a:t>
            </a:fld>
            <a:endParaRPr lang="en-US"/>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A03A6FE-5DD2-4528-AE19-4E63763E58DF}" type="datetime1">
              <a:rPr lang="en-US"/>
              <a:pPr>
                <a:defRPr/>
              </a:pPr>
              <a:t>4/7/2010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pPr>
              <a:defRPr/>
            </a:pPr>
            <a:fld id="{BA2FE4F7-A721-45C2-8F20-5DD0F7A4D16B}" type="slidenum">
              <a:rPr lang="en-US"/>
              <a:pPr>
                <a:defRPr/>
              </a:pPr>
              <a:t>‹#›</a:t>
            </a:fld>
            <a:endParaRPr lang="en-US"/>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881241B-C2DA-4511-B09E-C136883298A9}" type="datetime1">
              <a:rPr lang="en-US"/>
              <a:pPr>
                <a:defRPr/>
              </a:pPr>
              <a:t>4/7/2010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pPr>
              <a:defRPr/>
            </a:pPr>
            <a:fld id="{15D49CCB-4827-4788-A29E-FD3D5E074E17}" type="slidenum">
              <a:rPr lang="en-US"/>
              <a:pPr>
                <a:defRPr/>
              </a:pPr>
              <a:t>‹#›</a:t>
            </a:fld>
            <a:endParaRPr lang="en-US"/>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D4E292A-77DE-4BB5-B803-CEB74974AFF6}" type="datetime1">
              <a:rPr lang="en-US"/>
              <a:pPr>
                <a:defRPr/>
              </a:pPr>
              <a:t>4/7/2010</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pPr>
              <a:defRPr/>
            </a:pPr>
            <a:fld id="{364F54D5-2391-4644-899C-56317A851709}" type="slidenum">
              <a:rPr lang="en-US"/>
              <a:pPr>
                <a:defRPr/>
              </a:pPr>
              <a:t>‹#›</a:t>
            </a:fld>
            <a:endParaRPr lang="en-US"/>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EB2141D-8506-4D6C-BEA8-15C7EB7CD01D}" type="datetime1">
              <a:rPr lang="en-US"/>
              <a:pPr>
                <a:defRPr/>
              </a:pPr>
              <a:t>4/7/2010</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pPr>
              <a:defRPr/>
            </a:pPr>
            <a:fld id="{973BD677-481C-4309-84C1-9C2A94B4F493}" type="slidenum">
              <a:rPr lang="en-US"/>
              <a:pPr>
                <a:defRPr/>
              </a:pPr>
              <a:t>‹#›</a:t>
            </a:fld>
            <a:endParaRPr lang="en-US"/>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D45167A-4BE5-4BC8-B631-F2C58A2BD530}" type="datetime1">
              <a:rPr lang="en-US"/>
              <a:pPr>
                <a:defRPr/>
              </a:pPr>
              <a:t>4/7/2010</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pPr>
              <a:defRPr/>
            </a:pPr>
            <a:fld id="{4031E1EB-8ADE-4614-BD04-25E32E9DD30D}" type="slidenum">
              <a:rPr lang="en-US"/>
              <a:pPr>
                <a:defRPr/>
              </a:pPr>
              <a:t>‹#›</a:t>
            </a:fld>
            <a:endParaRPr lang="en-US"/>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4EBA86B-17FA-4665-88E5-A603296EC6F4}" type="datetime1">
              <a:rPr lang="en-US"/>
              <a:pPr>
                <a:defRPr/>
              </a:pPr>
              <a:t>4/7/2010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pPr>
              <a:defRPr/>
            </a:pPr>
            <a:fld id="{27251D60-4368-46D3-8995-118E5669E32A}" type="slidenum">
              <a:rPr lang="en-US"/>
              <a:pPr>
                <a:defRPr/>
              </a:pPr>
              <a:t>‹#›</a:t>
            </a:fld>
            <a:endParaRPr lang="en-US"/>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38E30CE-CE27-40F9-A457-7E5CB1C3615B}" type="datetime1">
              <a:rPr lang="en-US"/>
              <a:pPr>
                <a:defRPr/>
              </a:pPr>
              <a:t>4/7/2010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pPr>
              <a:defRPr/>
            </a:pPr>
            <a:fld id="{ED2BAE4E-12BD-46B4-AC96-61869490D0CE}" type="slidenum">
              <a:rPr lang="en-US"/>
              <a:pPr>
                <a:defRPr/>
              </a:pPr>
              <a:t>‹#›</a:t>
            </a:fld>
            <a:endParaRPr lang="en-US"/>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8212FF0D-454C-4077-9773-7EC46ECDDE43}" type="datetime1">
              <a:rPr lang="en-US"/>
              <a:pPr>
                <a:defRPr/>
              </a:pPr>
              <a:t>4/7/2010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E7118E6E-9A6E-49F1-98B1-AC50FFA5821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Lst>
  <p:transition spd="med">
    <p:wipe dir="r"/>
  </p:transition>
  <p:timing>
    <p:tnLst>
      <p:par>
        <p:cTn id="1" dur="indefinite" restart="never" nodeType="tmRoot"/>
      </p:par>
    </p:tnLst>
  </p:timing>
  <p:hf hdr="0" ftr="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509ED572-AE2F-4877-9548-1B2B8848F7CA}" type="slidenum">
              <a:rPr lang="en-US"/>
              <a:pPr>
                <a:defRPr/>
              </a:pPr>
              <a:t>1</a:t>
            </a:fld>
            <a:endParaRPr lang="en-US"/>
          </a:p>
        </p:txBody>
      </p:sp>
      <p:sp>
        <p:nvSpPr>
          <p:cNvPr id="8" name="Title 4"/>
          <p:cNvSpPr txBox="1">
            <a:spLocks/>
          </p:cNvSpPr>
          <p:nvPr/>
        </p:nvSpPr>
        <p:spPr bwMode="auto">
          <a:xfrm>
            <a:off x="655638" y="1846263"/>
            <a:ext cx="7772400" cy="1398587"/>
          </a:xfrm>
          <a:prstGeom prst="rect">
            <a:avLst/>
          </a:prstGeom>
          <a:noFill/>
          <a:ln w="9525">
            <a:noFill/>
            <a:miter lim="800000"/>
            <a:headEnd/>
            <a:tailEnd/>
          </a:ln>
        </p:spPr>
        <p:txBody>
          <a:bodyPr bIns="91440" anchor="b"/>
          <a:lstStyle/>
          <a:p>
            <a:pPr algn="ctr" eaLnBrk="0" hangingPunct="0">
              <a:defRPr/>
            </a:pPr>
            <a:r>
              <a:rPr lang="bs-Latn-BA" sz="3600" b="1">
                <a:solidFill>
                  <a:schemeClr val="tx1">
                    <a:lumMod val="85000"/>
                    <a:lumOff val="15000"/>
                  </a:schemeClr>
                </a:solidFill>
                <a:latin typeface="Times New Roman" pitchFamily="18" charset="0"/>
                <a:ea typeface="+mj-ea"/>
                <a:cs typeface="Times New Roman" pitchFamily="18" charset="0"/>
              </a:rPr>
              <a:t>Analiza NVO sektora </a:t>
            </a:r>
            <a:br>
              <a:rPr lang="bs-Latn-BA" sz="3600" b="1">
                <a:solidFill>
                  <a:schemeClr val="tx1">
                    <a:lumMod val="85000"/>
                    <a:lumOff val="15000"/>
                  </a:schemeClr>
                </a:solidFill>
                <a:latin typeface="Times New Roman" pitchFamily="18" charset="0"/>
                <a:ea typeface="+mj-ea"/>
                <a:cs typeface="Times New Roman" pitchFamily="18" charset="0"/>
              </a:rPr>
            </a:br>
            <a:r>
              <a:rPr lang="bs-Latn-BA" sz="3600" b="1">
                <a:solidFill>
                  <a:schemeClr val="tx1">
                    <a:lumMod val="85000"/>
                    <a:lumOff val="15000"/>
                  </a:schemeClr>
                </a:solidFill>
                <a:latin typeface="Times New Roman" pitchFamily="18" charset="0"/>
                <a:ea typeface="+mj-ea"/>
                <a:cs typeface="Times New Roman" pitchFamily="18" charset="0"/>
              </a:rPr>
              <a:t>iz perspektive socijalnog uključivanja </a:t>
            </a:r>
            <a:endParaRPr lang="en-US" sz="3600" dirty="0">
              <a:solidFill>
                <a:schemeClr val="tx1">
                  <a:lumMod val="85000"/>
                  <a:lumOff val="15000"/>
                </a:schemeClr>
              </a:solidFill>
              <a:latin typeface="Times New Roman" pitchFamily="18" charset="0"/>
              <a:ea typeface="+mj-ea"/>
              <a:cs typeface="Times New Roman" pitchFamily="18" charset="0"/>
            </a:endParaRPr>
          </a:p>
        </p:txBody>
      </p:sp>
      <p:sp>
        <p:nvSpPr>
          <p:cNvPr id="9" name="Subtitle 2"/>
          <p:cNvSpPr txBox="1">
            <a:spLocks/>
          </p:cNvSpPr>
          <p:nvPr/>
        </p:nvSpPr>
        <p:spPr bwMode="auto">
          <a:xfrm>
            <a:off x="506027" y="4731797"/>
            <a:ext cx="7927759" cy="1535838"/>
          </a:xfrm>
          <a:prstGeom prst="round2DiagRect">
            <a:avLst/>
          </a:prstGeom>
          <a:solidFill>
            <a:schemeClr val="bg1"/>
          </a:solidFill>
          <a:ln w="19050" cap="flat" cmpd="sng" algn="ctr">
            <a:solidFill>
              <a:schemeClr val="bg1"/>
            </a:solidFill>
            <a:prstDash val="solid"/>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lstStyle/>
          <a:p>
            <a:pPr algn="ctr">
              <a:spcBef>
                <a:spcPts val="0"/>
              </a:spcBef>
              <a:buClr>
                <a:schemeClr val="accent1"/>
              </a:buClr>
              <a:buSzPct val="85000"/>
              <a:buFont typeface="Wingdings 2" pitchFamily="18" charset="2"/>
              <a:buNone/>
              <a:defRPr/>
            </a:pPr>
            <a:r>
              <a:rPr lang="hr-BA" sz="1400" b="1" dirty="0">
                <a:solidFill>
                  <a:schemeClr val="tx1"/>
                </a:solidFill>
                <a:latin typeface="Times New Roman" pitchFamily="18" charset="0"/>
                <a:cs typeface="Times New Roman" pitchFamily="18" charset="0"/>
              </a:rPr>
              <a:t>M.Sc.Mirela </a:t>
            </a:r>
            <a:r>
              <a:rPr lang="hr-BA" sz="1400" b="1" dirty="0">
                <a:solidFill>
                  <a:schemeClr val="tx1"/>
                </a:solidFill>
                <a:latin typeface="Times New Roman" pitchFamily="18" charset="0"/>
                <a:cs typeface="Times New Roman" pitchFamily="18" charset="0"/>
              </a:rPr>
              <a:t>Ibrahimagić</a:t>
            </a:r>
          </a:p>
          <a:p>
            <a:pPr algn="ctr">
              <a:spcBef>
                <a:spcPts val="0"/>
              </a:spcBef>
              <a:buClr>
                <a:schemeClr val="accent1"/>
              </a:buClr>
              <a:buSzPct val="85000"/>
              <a:buFont typeface="Wingdings 2" pitchFamily="18" charset="2"/>
              <a:buNone/>
              <a:defRPr/>
            </a:pPr>
            <a:r>
              <a:rPr lang="hr-BA" sz="1400" b="1" dirty="0">
                <a:solidFill>
                  <a:schemeClr val="tx1"/>
                </a:solidFill>
                <a:latin typeface="Times New Roman" pitchFamily="18" charset="0"/>
                <a:cs typeface="Times New Roman" pitchFamily="18" charset="0"/>
              </a:rPr>
              <a:t>Direkcija za ekonomsko planiranje BiH</a:t>
            </a:r>
            <a:endParaRPr lang="en-US" sz="1400" b="1" dirty="0">
              <a:solidFill>
                <a:schemeClr val="tx1"/>
              </a:solidFill>
              <a:latin typeface="Times New Roman" pitchFamily="18" charset="0"/>
              <a:cs typeface="Times New Roman" pitchFamily="18" charset="0"/>
            </a:endParaRPr>
          </a:p>
          <a:p>
            <a:pPr algn="ctr">
              <a:spcBef>
                <a:spcPts val="0"/>
              </a:spcBef>
              <a:buClr>
                <a:schemeClr val="accent1"/>
              </a:buClr>
              <a:buSzPct val="85000"/>
              <a:defRPr/>
            </a:pPr>
            <a:r>
              <a:rPr lang="hr-BA" sz="1400" dirty="0">
                <a:solidFill>
                  <a:schemeClr val="tx1"/>
                </a:solidFill>
                <a:latin typeface="Times New Roman" pitchFamily="18" charset="0"/>
                <a:cs typeface="Times New Roman" pitchFamily="18" charset="0"/>
              </a:rPr>
              <a:t>Odjel za analizu socijalne uključenosti</a:t>
            </a:r>
          </a:p>
          <a:p>
            <a:pPr algn="ctr">
              <a:spcBef>
                <a:spcPts val="0"/>
              </a:spcBef>
              <a:buClr>
                <a:schemeClr val="accent1"/>
              </a:buClr>
              <a:buSzPct val="85000"/>
              <a:buFont typeface="Wingdings 2" pitchFamily="18" charset="2"/>
              <a:buNone/>
              <a:defRPr/>
            </a:pPr>
            <a:r>
              <a:rPr lang="en-US" sz="1400" b="1" u="sng" dirty="0">
                <a:solidFill>
                  <a:schemeClr val="tx1"/>
                </a:solidFill>
                <a:latin typeface="Times New Roman" pitchFamily="18" charset="0"/>
                <a:cs typeface="Times New Roman" pitchFamily="18" charset="0"/>
              </a:rPr>
              <a:t>m</a:t>
            </a:r>
            <a:r>
              <a:rPr lang="bs-Latn-BA" sz="1400" b="1" u="sng" dirty="0">
                <a:solidFill>
                  <a:schemeClr val="tx1"/>
                </a:solidFill>
                <a:latin typeface="Times New Roman" pitchFamily="18" charset="0"/>
                <a:cs typeface="Times New Roman" pitchFamily="18" charset="0"/>
              </a:rPr>
              <a:t>ibrahimagic@dep.gov.ba</a:t>
            </a:r>
          </a:p>
          <a:p>
            <a:pPr algn="ctr">
              <a:spcBef>
                <a:spcPts val="575"/>
              </a:spcBef>
              <a:buClr>
                <a:schemeClr val="accent1"/>
              </a:buClr>
              <a:buSzPct val="85000"/>
              <a:buFont typeface="Wingdings 2" pitchFamily="18" charset="2"/>
              <a:buNone/>
              <a:defRPr/>
            </a:pPr>
            <a:endParaRPr lang="hr-BA" b="1" dirty="0">
              <a:solidFill>
                <a:schemeClr val="bg1"/>
              </a:solidFill>
            </a:endParaRPr>
          </a:p>
        </p:txBody>
      </p:sp>
      <p:sp>
        <p:nvSpPr>
          <p:cNvPr id="10" name="Title 4"/>
          <p:cNvSpPr txBox="1">
            <a:spLocks/>
          </p:cNvSpPr>
          <p:nvPr/>
        </p:nvSpPr>
        <p:spPr bwMode="auto">
          <a:xfrm>
            <a:off x="855663" y="3694113"/>
            <a:ext cx="7772400" cy="906462"/>
          </a:xfrm>
          <a:prstGeom prst="rect">
            <a:avLst/>
          </a:prstGeom>
          <a:noFill/>
          <a:ln w="9525">
            <a:noFill/>
            <a:miter lim="800000"/>
            <a:headEnd/>
            <a:tailEnd/>
          </a:ln>
        </p:spPr>
        <p:txBody>
          <a:bodyPr bIns="91440" anchor="b"/>
          <a:lstStyle/>
          <a:p>
            <a:pPr algn="ctr" eaLnBrk="0" hangingPunct="0">
              <a:defRPr/>
            </a:pPr>
            <a:r>
              <a:rPr lang="bs-Latn-BA" sz="2400" b="1" dirty="0">
                <a:solidFill>
                  <a:schemeClr val="tx1">
                    <a:lumMod val="85000"/>
                    <a:lumOff val="15000"/>
                  </a:schemeClr>
                </a:solidFill>
                <a:latin typeface="Times New Roman" pitchFamily="18" charset="0"/>
                <a:ea typeface="+mj-ea"/>
                <a:cs typeface="Times New Roman" pitchFamily="18" charset="0"/>
              </a:rPr>
              <a:t>Preporuke za model angažovanja NVOa u aktivnostima koje se odnose na Strategiju socijalnog uključivanja (SIS)</a:t>
            </a:r>
            <a:endParaRPr lang="en-US" sz="2400" dirty="0">
              <a:solidFill>
                <a:schemeClr val="tx1">
                  <a:lumMod val="85000"/>
                  <a:lumOff val="15000"/>
                </a:schemeClr>
              </a:solidFill>
              <a:latin typeface="Times New Roman" pitchFamily="18" charset="0"/>
              <a:ea typeface="+mj-ea"/>
              <a:cs typeface="Times New Roman" pitchFamily="18" charset="0"/>
            </a:endParaRPr>
          </a:p>
        </p:txBody>
      </p:sp>
      <p:sp>
        <p:nvSpPr>
          <p:cNvPr id="12" name="Rectangle 11"/>
          <p:cNvSpPr/>
          <p:nvPr/>
        </p:nvSpPr>
        <p:spPr>
          <a:xfrm>
            <a:off x="0" y="0"/>
            <a:ext cx="9144000" cy="1732547"/>
          </a:xfrm>
          <a:prstGeom prst="rect">
            <a:avLst/>
          </a:prstGeom>
          <a:solidFill>
            <a:srgbClr val="FFFF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D2EB3A69-7F90-4FE9-8B98-3B9E5F569CAC}" type="slidenum">
              <a:rPr lang="en-US"/>
              <a:pPr>
                <a:defRPr/>
              </a:pPr>
              <a:t>10</a:t>
            </a:fld>
            <a:endParaRPr lang="en-US"/>
          </a:p>
        </p:txBody>
      </p:sp>
      <p:sp>
        <p:nvSpPr>
          <p:cNvPr id="11266" name="Title 1"/>
          <p:cNvSpPr>
            <a:spLocks noGrp="1"/>
          </p:cNvSpPr>
          <p:nvPr>
            <p:ph type="title"/>
          </p:nvPr>
        </p:nvSpPr>
        <p:spPr>
          <a:xfrm>
            <a:off x="252413" y="457200"/>
            <a:ext cx="8429625" cy="638175"/>
          </a:xfrm>
        </p:spPr>
        <p:txBody>
          <a:bodyPr/>
          <a:lstStyle/>
          <a:p>
            <a:r>
              <a:rPr lang="hr-BA" sz="3000" b="1" smtClean="0">
                <a:latin typeface="Times New Roman" pitchFamily="18" charset="0"/>
                <a:cs typeface="Times New Roman" pitchFamily="18" charset="0"/>
              </a:rPr>
              <a:t>Koraci u pripremi (2)</a:t>
            </a:r>
            <a:endParaRPr lang="en-US" sz="3200" smtClean="0">
              <a:latin typeface="Times New Roman" pitchFamily="18" charset="0"/>
              <a:cs typeface="Times New Roman" pitchFamily="18" charset="0"/>
            </a:endParaRPr>
          </a:p>
        </p:txBody>
      </p:sp>
      <p:sp>
        <p:nvSpPr>
          <p:cNvPr id="9" name="Rectangle 8"/>
          <p:cNvSpPr/>
          <p:nvPr/>
        </p:nvSpPr>
        <p:spPr>
          <a:xfrm>
            <a:off x="158750" y="1311275"/>
            <a:ext cx="8985250" cy="5149850"/>
          </a:xfrm>
          <a:prstGeom prst="rect">
            <a:avLst/>
          </a:prstGeom>
          <a:solidFill>
            <a:schemeClr val="lt1">
              <a:alpha val="33000"/>
            </a:schemeClr>
          </a:solidFill>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marL="0" lvl="1">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 </a:t>
            </a:r>
            <a:r>
              <a:rPr lang="bs-Latn-BA" sz="2000" b="1" dirty="0">
                <a:solidFill>
                  <a:schemeClr val="tx1">
                    <a:lumMod val="75000"/>
                    <a:lumOff val="25000"/>
                  </a:schemeClr>
                </a:solidFill>
                <a:latin typeface="Times New Roman" pitchFamily="18" charset="0"/>
                <a:cs typeface="Times New Roman" pitchFamily="18" charset="0"/>
              </a:rPr>
              <a:t>Priprema podloge za izradu Strategije socijalnog uključivanja </a:t>
            </a:r>
            <a:r>
              <a:rPr lang="bs-Latn-BA" sz="2000" dirty="0">
                <a:solidFill>
                  <a:schemeClr val="tx1">
                    <a:lumMod val="75000"/>
                    <a:lumOff val="25000"/>
                  </a:schemeClr>
                </a:solidFill>
                <a:latin typeface="Times New Roman" pitchFamily="18" charset="0"/>
                <a:cs typeface="Times New Roman" pitchFamily="18" charset="0"/>
              </a:rPr>
              <a:t>(I Q. 2008)</a:t>
            </a:r>
            <a:endParaRPr lang="bs-Latn-BA" dirty="0">
              <a:solidFill>
                <a:schemeClr val="tx1">
                  <a:lumMod val="75000"/>
                  <a:lumOff val="25000"/>
                </a:schemeClr>
              </a:solidFill>
              <a:latin typeface="Times New Roman" pitchFamily="18" charset="0"/>
              <a:cs typeface="Times New Roman" pitchFamily="18" charset="0"/>
            </a:endParaRPr>
          </a:p>
          <a:p>
            <a:pPr marL="457200" lvl="2">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Skeniranje preko 80 entitetskih i državnih strateških dokumenata za CDS i SIS – radni ciljevi strategija</a:t>
            </a:r>
          </a:p>
          <a:p>
            <a:pPr marL="457200" lvl="2">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Definisanje </a:t>
            </a:r>
            <a:r>
              <a:rPr lang="bs-Latn-BA" b="1" dirty="0">
                <a:solidFill>
                  <a:schemeClr val="tx1">
                    <a:lumMod val="75000"/>
                    <a:lumOff val="25000"/>
                  </a:schemeClr>
                </a:solidFill>
                <a:latin typeface="Times New Roman" pitchFamily="18" charset="0"/>
                <a:cs typeface="Times New Roman" pitchFamily="18" charset="0"/>
              </a:rPr>
              <a:t>radnih ciljeva </a:t>
            </a:r>
            <a:r>
              <a:rPr lang="bs-Latn-BA" dirty="0">
                <a:solidFill>
                  <a:schemeClr val="tx1">
                    <a:lumMod val="75000"/>
                    <a:lumOff val="25000"/>
                  </a:schemeClr>
                </a:solidFill>
                <a:latin typeface="Times New Roman" pitchFamily="18" charset="0"/>
                <a:cs typeface="Times New Roman" pitchFamily="18" charset="0"/>
              </a:rPr>
              <a:t>usvojenih od  Savjeta projekta:</a:t>
            </a:r>
          </a:p>
          <a:p>
            <a:pPr>
              <a:buFont typeface="Wingdings" pitchFamily="2" charset="2"/>
              <a:buChar char="q"/>
              <a:defRPr/>
            </a:pPr>
            <a:endParaRPr lang="bs-Latn-BA" sz="2000" dirty="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endParaRPr lang="bs-Latn-BA" sz="2000" b="1" dirty="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endParaRPr lang="bs-Latn-BA" sz="2000" b="1" dirty="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endParaRPr lang="bs-Latn-BA" sz="2000" b="1" dirty="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endParaRPr lang="bs-Latn-BA" sz="2000" b="1" dirty="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endParaRPr lang="bs-Latn-BA" sz="2000" b="1" dirty="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endParaRPr lang="bs-Latn-BA" sz="2000" b="1" dirty="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r>
              <a:rPr lang="bs-Latn-BA" sz="2000" b="1" dirty="0">
                <a:solidFill>
                  <a:schemeClr val="tx1">
                    <a:lumMod val="75000"/>
                    <a:lumOff val="25000"/>
                  </a:schemeClr>
                </a:solidFill>
                <a:latin typeface="Times New Roman" pitchFamily="18" charset="0"/>
                <a:cs typeface="Times New Roman" pitchFamily="18" charset="0"/>
              </a:rPr>
              <a:t>Priprema analitičkog materijala </a:t>
            </a:r>
            <a:r>
              <a:rPr lang="bs-Latn-BA" sz="2000" dirty="0">
                <a:solidFill>
                  <a:schemeClr val="tx1">
                    <a:lumMod val="75000"/>
                    <a:lumOff val="25000"/>
                  </a:schemeClr>
                </a:solidFill>
                <a:latin typeface="Times New Roman" pitchFamily="18" charset="0"/>
                <a:cs typeface="Times New Roman" pitchFamily="18" charset="0"/>
              </a:rPr>
              <a:t>(II/III Q. 2008)</a:t>
            </a:r>
          </a:p>
          <a:p>
            <a:pPr lvl="1">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Rad eksperata i uposlenika DEP-a na pripremi analitičkih materijala</a:t>
            </a:r>
          </a:p>
          <a:p>
            <a:pPr lvl="1">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Produbljena situaciona i SWOT analiza (Analiza) uključujući pozicioniranje BiH koristeći benchmark indikatore prema 6 radnih ciljeva</a:t>
            </a:r>
          </a:p>
          <a:p>
            <a:pPr lvl="1">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Tema situacione analize: pravni i institucionalni okvir, ljudski/finansijski resursi, analiza domaćih politika, ključni izazovi, pregled donatorskih aktivnosti i preporuke</a:t>
            </a:r>
          </a:p>
          <a:p>
            <a:pPr>
              <a:buFont typeface="Wingdings" pitchFamily="2" charset="2"/>
              <a:buChar char="q"/>
              <a:defRPr/>
            </a:pPr>
            <a:r>
              <a:rPr lang="bs-Latn-BA" sz="2000" b="1" dirty="0">
                <a:solidFill>
                  <a:schemeClr val="tx1">
                    <a:lumMod val="75000"/>
                    <a:lumOff val="25000"/>
                  </a:schemeClr>
                </a:solidFill>
                <a:latin typeface="Times New Roman" pitchFamily="18" charset="0"/>
                <a:cs typeface="Times New Roman" pitchFamily="18" charset="0"/>
              </a:rPr>
              <a:t>Konsultacije sa javnim i civilnim sektorom </a:t>
            </a:r>
            <a:r>
              <a:rPr lang="bs-Latn-BA" sz="2000" dirty="0">
                <a:solidFill>
                  <a:schemeClr val="tx1">
                    <a:lumMod val="75000"/>
                    <a:lumOff val="25000"/>
                  </a:schemeClr>
                </a:solidFill>
                <a:latin typeface="Times New Roman" pitchFamily="18" charset="0"/>
                <a:cs typeface="Times New Roman" pitchFamily="18" charset="0"/>
              </a:rPr>
              <a:t>(na analitički materijal), (III Q. 2008)</a:t>
            </a:r>
          </a:p>
        </p:txBody>
      </p:sp>
      <p:sp>
        <p:nvSpPr>
          <p:cNvPr id="4" name="Rounded Rectangle 3"/>
          <p:cNvSpPr/>
          <p:nvPr/>
        </p:nvSpPr>
        <p:spPr>
          <a:xfrm>
            <a:off x="1828810" y="2550708"/>
            <a:ext cx="5173579" cy="1840832"/>
          </a:xfrm>
          <a:prstGeom prst="roundRect">
            <a:avLst/>
          </a:prstGeom>
          <a:solidFill>
            <a:srgbClr val="0033CC">
              <a:alpha val="24000"/>
            </a:srgbClr>
          </a:solidFill>
          <a:ln>
            <a:noFill/>
          </a:ln>
          <a:effectLst/>
          <a:scene3d>
            <a:camera prst="orthographicFront">
              <a:rot lat="0" lon="0" rev="0"/>
            </a:camera>
            <a:lightRig rig="contrasting" dir="t">
              <a:rot lat="0" lon="0" rev="7800000"/>
            </a:lightRig>
          </a:scene3d>
          <a:sp3d>
            <a:bevelT w="139700" h="139700"/>
          </a:sp3d>
        </p:spPr>
        <p:style>
          <a:lnRef idx="2">
            <a:schemeClr val="dk1">
              <a:shade val="50000"/>
            </a:schemeClr>
          </a:lnRef>
          <a:fillRef idx="1">
            <a:schemeClr val="dk1"/>
          </a:fillRef>
          <a:effectRef idx="0">
            <a:schemeClr val="dk1"/>
          </a:effectRef>
          <a:fontRef idx="minor">
            <a:schemeClr val="lt1"/>
          </a:fontRef>
        </p:style>
        <p:txBody>
          <a:bodyPr anchor="ctr"/>
          <a:lstStyle/>
          <a:p>
            <a:pPr marL="0" lvl="3">
              <a:defRPr/>
            </a:pPr>
            <a:endParaRPr lang="bs-Latn-BA" sz="1600" b="1" dirty="0">
              <a:solidFill>
                <a:schemeClr val="tx1">
                  <a:lumMod val="65000"/>
                  <a:lumOff val="35000"/>
                </a:schemeClr>
              </a:solidFill>
              <a:latin typeface="Times New Roman" pitchFamily="18" charset="0"/>
              <a:cs typeface="Times New Roman" pitchFamily="18" charset="0"/>
            </a:endParaRPr>
          </a:p>
          <a:p>
            <a:pPr marL="0" lvl="3">
              <a:defRPr/>
            </a:pPr>
            <a:r>
              <a:rPr lang="bs-Latn-BA" sz="1600" b="1" dirty="0">
                <a:solidFill>
                  <a:schemeClr val="tx1">
                    <a:lumMod val="65000"/>
                    <a:lumOff val="35000"/>
                  </a:schemeClr>
                </a:solidFill>
                <a:latin typeface="Times New Roman" pitchFamily="18" charset="0"/>
                <a:cs typeface="Times New Roman" pitchFamily="18" charset="0"/>
              </a:rPr>
              <a:t>Cilj 1: Socijalna politika u funkciji zapošljavanja</a:t>
            </a:r>
          </a:p>
          <a:p>
            <a:pPr marL="0" lvl="3">
              <a:defRPr/>
            </a:pPr>
            <a:r>
              <a:rPr lang="bs-Latn-BA" sz="1600" b="1" dirty="0">
                <a:solidFill>
                  <a:schemeClr val="tx1">
                    <a:lumMod val="65000"/>
                    <a:lumOff val="35000"/>
                  </a:schemeClr>
                </a:solidFill>
                <a:latin typeface="Times New Roman" pitchFamily="18" charset="0"/>
                <a:cs typeface="Times New Roman" pitchFamily="18" charset="0"/>
              </a:rPr>
              <a:t>Cilj 2: Poboljšati položaj porodica sa djecom</a:t>
            </a:r>
          </a:p>
          <a:p>
            <a:pPr marL="0" lvl="3">
              <a:defRPr/>
            </a:pPr>
            <a:r>
              <a:rPr lang="bs-Latn-BA" sz="1600" b="1" dirty="0">
                <a:solidFill>
                  <a:schemeClr val="tx1">
                    <a:lumMod val="65000"/>
                    <a:lumOff val="35000"/>
                  </a:schemeClr>
                </a:solidFill>
                <a:latin typeface="Times New Roman" pitchFamily="18" charset="0"/>
                <a:cs typeface="Times New Roman" pitchFamily="18" charset="0"/>
              </a:rPr>
              <a:t>Cilj 3: Poboljšati obrazovanje</a:t>
            </a:r>
          </a:p>
          <a:p>
            <a:pPr marL="0" lvl="3">
              <a:defRPr/>
            </a:pPr>
            <a:r>
              <a:rPr lang="bs-Latn-BA" sz="1600" b="1" dirty="0">
                <a:solidFill>
                  <a:schemeClr val="tx1">
                    <a:lumMod val="65000"/>
                    <a:lumOff val="35000"/>
                  </a:schemeClr>
                </a:solidFill>
                <a:latin typeface="Times New Roman" pitchFamily="18" charset="0"/>
                <a:cs typeface="Times New Roman" pitchFamily="18" charset="0"/>
              </a:rPr>
              <a:t>Cilj 4: Poboljšati zdravstvenu zaštitu</a:t>
            </a:r>
          </a:p>
          <a:p>
            <a:pPr marL="0" lvl="3">
              <a:defRPr/>
            </a:pPr>
            <a:r>
              <a:rPr lang="bs-Latn-BA" sz="1600" b="1" dirty="0">
                <a:solidFill>
                  <a:schemeClr val="tx1">
                    <a:lumMod val="65000"/>
                    <a:lumOff val="35000"/>
                  </a:schemeClr>
                </a:solidFill>
                <a:latin typeface="Times New Roman" pitchFamily="18" charset="0"/>
                <a:cs typeface="Times New Roman" pitchFamily="18" charset="0"/>
              </a:rPr>
              <a:t>Cilj 5: Poboljšati penzionu politiku</a:t>
            </a:r>
          </a:p>
          <a:p>
            <a:pPr marL="0" lvl="3">
              <a:defRPr/>
            </a:pPr>
            <a:r>
              <a:rPr lang="bs-Latn-BA" sz="1600" b="1" dirty="0">
                <a:solidFill>
                  <a:schemeClr val="tx1">
                    <a:lumMod val="65000"/>
                    <a:lumOff val="35000"/>
                  </a:schemeClr>
                </a:solidFill>
                <a:latin typeface="Times New Roman" pitchFamily="18" charset="0"/>
                <a:cs typeface="Times New Roman" pitchFamily="18" charset="0"/>
              </a:rPr>
              <a:t>Cilj 6: Poboljšati položaj osoba sa invaliditetom </a:t>
            </a:r>
          </a:p>
          <a:p>
            <a:pPr>
              <a:defRPr/>
            </a:pPr>
            <a:endParaRPr lang="en-US" sz="1600" b="1" dirty="0">
              <a:ln w="12700">
                <a:solidFill>
                  <a:schemeClr val="tx2">
                    <a:satMod val="155000"/>
                  </a:schemeClr>
                </a:solidFill>
                <a:prstDash val="solid"/>
              </a:ln>
              <a:solidFill>
                <a:schemeClr val="tx1">
                  <a:lumMod val="65000"/>
                  <a:lumOff val="35000"/>
                </a:schemeClr>
              </a:solidFill>
            </a:endParaRPr>
          </a:p>
        </p:txBody>
      </p:sp>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04C2195C-A4DA-47B3-BA96-55872F96B711}" type="slidenum">
              <a:rPr lang="en-US"/>
              <a:pPr>
                <a:defRPr/>
              </a:pPr>
              <a:t>11</a:t>
            </a:fld>
            <a:endParaRPr lang="en-US"/>
          </a:p>
        </p:txBody>
      </p:sp>
      <p:sp>
        <p:nvSpPr>
          <p:cNvPr id="12290" name="Title 1"/>
          <p:cNvSpPr>
            <a:spLocks noGrp="1"/>
          </p:cNvSpPr>
          <p:nvPr>
            <p:ph type="title"/>
          </p:nvPr>
        </p:nvSpPr>
        <p:spPr>
          <a:xfrm>
            <a:off x="252413" y="204788"/>
            <a:ext cx="8429625" cy="638175"/>
          </a:xfrm>
        </p:spPr>
        <p:txBody>
          <a:bodyPr/>
          <a:lstStyle/>
          <a:p>
            <a:r>
              <a:rPr lang="hr-BA" sz="3000" b="1" smtClean="0">
                <a:latin typeface="Times New Roman" pitchFamily="18" charset="0"/>
                <a:cs typeface="Times New Roman" pitchFamily="18" charset="0"/>
              </a:rPr>
              <a:t>Proces koordinacije – ključni akteri</a:t>
            </a:r>
            <a:endParaRPr lang="en-US" sz="3200" smtClean="0">
              <a:latin typeface="Times New Roman" pitchFamily="18" charset="0"/>
              <a:cs typeface="Times New Roman" pitchFamily="18" charset="0"/>
            </a:endParaRPr>
          </a:p>
        </p:txBody>
      </p:sp>
      <p:sp>
        <p:nvSpPr>
          <p:cNvPr id="9" name="Rectangle 8"/>
          <p:cNvSpPr/>
          <p:nvPr/>
        </p:nvSpPr>
        <p:spPr>
          <a:xfrm>
            <a:off x="217488" y="823913"/>
            <a:ext cx="8661400" cy="6011862"/>
          </a:xfrm>
          <a:prstGeom prst="rect">
            <a:avLst/>
          </a:prstGeom>
          <a:solidFill>
            <a:schemeClr val="lt1">
              <a:alpha val="33000"/>
            </a:schemeClr>
          </a:solidFill>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r>
              <a:rPr lang="bs-Latn-BA" sz="2000" b="1" u="sng">
                <a:solidFill>
                  <a:srgbClr val="000000"/>
                </a:solidFill>
                <a:latin typeface="Times New Roman" pitchFamily="18" charset="0"/>
                <a:cs typeface="Times New Roman" pitchFamily="18" charset="0"/>
              </a:rPr>
              <a:t>Koordinacija procesa </a:t>
            </a:r>
            <a:r>
              <a:rPr lang="bs-Latn-BA" sz="2000" b="1" u="sng">
                <a:solidFill>
                  <a:srgbClr val="404040"/>
                </a:solidFill>
                <a:latin typeface="Times New Roman" pitchFamily="18" charset="0"/>
                <a:cs typeface="Times New Roman" pitchFamily="18" charset="0"/>
              </a:rPr>
              <a:t>PRIPREME</a:t>
            </a:r>
            <a:r>
              <a:rPr lang="bs-Latn-BA" sz="2000" b="1" u="sng">
                <a:solidFill>
                  <a:srgbClr val="000000"/>
                </a:solidFill>
                <a:latin typeface="Times New Roman" pitchFamily="18" charset="0"/>
                <a:cs typeface="Times New Roman" pitchFamily="18" charset="0"/>
              </a:rPr>
              <a:t> </a:t>
            </a:r>
          </a:p>
          <a:p>
            <a:pPr lvl="1">
              <a:buFont typeface="Arial" charset="0"/>
              <a:buChar char="•"/>
            </a:pPr>
            <a:r>
              <a:rPr lang="bs-Latn-BA" sz="2000" b="1">
                <a:solidFill>
                  <a:srgbClr val="000000"/>
                </a:solidFill>
                <a:latin typeface="Times New Roman" pitchFamily="18" charset="0"/>
                <a:cs typeface="Times New Roman" pitchFamily="18" charset="0"/>
              </a:rPr>
              <a:t> </a:t>
            </a:r>
            <a:r>
              <a:rPr lang="bs-Latn-BA" sz="2000">
                <a:solidFill>
                  <a:srgbClr val="000000"/>
                </a:solidFill>
                <a:latin typeface="Times New Roman" pitchFamily="18" charset="0"/>
                <a:cs typeface="Times New Roman" pitchFamily="18" charset="0"/>
              </a:rPr>
              <a:t>Strategije socijalnog uključivanja (definisanje prioriteta i mjera)</a:t>
            </a:r>
          </a:p>
          <a:p>
            <a:pPr lvl="1">
              <a:buFont typeface="Arial" charset="0"/>
              <a:buChar char="•"/>
            </a:pPr>
            <a:r>
              <a:rPr lang="bs-Latn-BA" sz="2000">
                <a:solidFill>
                  <a:srgbClr val="000000"/>
                </a:solidFill>
                <a:latin typeface="Times New Roman" pitchFamily="18" charset="0"/>
                <a:cs typeface="Times New Roman" pitchFamily="18" charset="0"/>
              </a:rPr>
              <a:t> Akcionih planova</a:t>
            </a:r>
          </a:p>
          <a:p>
            <a:r>
              <a:rPr lang="bs-Latn-BA" sz="2000">
                <a:solidFill>
                  <a:srgbClr val="000000"/>
                </a:solidFill>
                <a:latin typeface="Times New Roman" pitchFamily="18" charset="0"/>
                <a:cs typeface="Times New Roman" pitchFamily="18" charset="0"/>
              </a:rPr>
              <a:t>kroz rad:</a:t>
            </a:r>
          </a:p>
          <a:p>
            <a:pPr>
              <a:buFontTx/>
              <a:buAutoNum type="arabicParenR"/>
            </a:pPr>
            <a:r>
              <a:rPr lang="bs-Latn-BA" sz="2000" b="1">
                <a:solidFill>
                  <a:srgbClr val="000000"/>
                </a:solidFill>
                <a:latin typeface="Times New Roman" pitchFamily="18" charset="0"/>
                <a:cs typeface="Times New Roman" pitchFamily="18" charset="0"/>
              </a:rPr>
              <a:t>Radnih grupa </a:t>
            </a:r>
          </a:p>
          <a:p>
            <a:pPr lvl="1">
              <a:buFont typeface="Wingdings" pitchFamily="2" charset="2"/>
              <a:buChar char="§"/>
            </a:pPr>
            <a:r>
              <a:rPr lang="bs-Latn-BA" sz="2000">
                <a:solidFill>
                  <a:srgbClr val="000000"/>
                </a:solidFill>
                <a:latin typeface="Times New Roman" pitchFamily="18" charset="0"/>
                <a:cs typeface="Times New Roman" pitchFamily="18" charset="0"/>
              </a:rPr>
              <a:t>1 radna grupa za SSU</a:t>
            </a:r>
          </a:p>
          <a:p>
            <a:pPr lvl="1">
              <a:buFont typeface="Wingdings" pitchFamily="2" charset="2"/>
              <a:buChar char="§"/>
            </a:pPr>
            <a:r>
              <a:rPr lang="bs-Latn-BA" sz="2000">
                <a:solidFill>
                  <a:srgbClr val="000000"/>
                </a:solidFill>
                <a:latin typeface="Times New Roman" pitchFamily="18" charset="0"/>
                <a:cs typeface="Times New Roman" pitchFamily="18" charset="0"/>
              </a:rPr>
              <a:t>radna grupa za socijalno uključivanje čine predstavnici statističkih institucija (BH, FBH, RS), ministarstva finansija, gender agencija, i sl.</a:t>
            </a:r>
          </a:p>
          <a:p>
            <a:pPr>
              <a:buFontTx/>
              <a:buAutoNum type="arabicParenR"/>
            </a:pPr>
            <a:r>
              <a:rPr lang="bs-Latn-BA" sz="2000" b="1">
                <a:solidFill>
                  <a:srgbClr val="000000"/>
                </a:solidFill>
                <a:latin typeface="Times New Roman" pitchFamily="18" charset="0"/>
                <a:cs typeface="Times New Roman" pitchFamily="18" charset="0"/>
              </a:rPr>
              <a:t>Radnih podgrupa</a:t>
            </a:r>
          </a:p>
          <a:p>
            <a:pPr lvl="1">
              <a:buFont typeface="Wingdings" pitchFamily="2" charset="2"/>
              <a:buChar char="§"/>
            </a:pPr>
            <a:r>
              <a:rPr lang="bs-Latn-BA" sz="2000">
                <a:solidFill>
                  <a:srgbClr val="000000"/>
                </a:solidFill>
                <a:latin typeface="Times New Roman" pitchFamily="18" charset="0"/>
                <a:cs typeface="Times New Roman" pitchFamily="18" charset="0"/>
              </a:rPr>
              <a:t>ključni oslonac u procesu pripreme strategija i tijelo koje će pružiti glavne inpute i nova rješenja</a:t>
            </a:r>
          </a:p>
          <a:p>
            <a:pPr lvl="1">
              <a:buFont typeface="Wingdings" pitchFamily="2" charset="2"/>
              <a:buChar char="§"/>
            </a:pPr>
            <a:r>
              <a:rPr lang="bs-Latn-BA" sz="2000">
                <a:solidFill>
                  <a:srgbClr val="000000"/>
                </a:solidFill>
                <a:latin typeface="Times New Roman" pitchFamily="18" charset="0"/>
                <a:cs typeface="Times New Roman" pitchFamily="18" charset="0"/>
              </a:rPr>
              <a:t>6 definisanih radnih podgrupa na osnovu 6 ciljeva SSU</a:t>
            </a:r>
          </a:p>
          <a:p>
            <a:pPr lvl="1">
              <a:buFont typeface="Wingdings" pitchFamily="2" charset="2"/>
              <a:buChar char="§"/>
            </a:pPr>
            <a:r>
              <a:rPr lang="bs-Latn-BA" sz="2000">
                <a:solidFill>
                  <a:srgbClr val="000000"/>
                </a:solidFill>
                <a:latin typeface="Times New Roman" pitchFamily="18" charset="0"/>
                <a:cs typeface="Times New Roman" pitchFamily="18" charset="0"/>
              </a:rPr>
              <a:t>predstavnici ministarstava iz specifičnog polja djelovanja</a:t>
            </a:r>
          </a:p>
          <a:p>
            <a:pPr lvl="1">
              <a:buFont typeface="Wingdings" pitchFamily="2" charset="2"/>
              <a:buChar char="§"/>
            </a:pPr>
            <a:r>
              <a:rPr lang="bs-Latn-BA" sz="2000">
                <a:solidFill>
                  <a:srgbClr val="000000"/>
                </a:solidFill>
                <a:latin typeface="Times New Roman" pitchFamily="18" charset="0"/>
                <a:cs typeface="Times New Roman" pitchFamily="18" charset="0"/>
              </a:rPr>
              <a:t>Predstavnici sindikata</a:t>
            </a:r>
          </a:p>
          <a:p>
            <a:pPr lvl="1">
              <a:buFont typeface="Wingdings" pitchFamily="2" charset="2"/>
              <a:buChar char="§"/>
            </a:pPr>
            <a:r>
              <a:rPr lang="bs-Latn-BA" sz="2000">
                <a:solidFill>
                  <a:srgbClr val="FF0000"/>
                </a:solidFill>
                <a:latin typeface="Times New Roman" pitchFamily="18" charset="0"/>
                <a:cs typeface="Times New Roman" pitchFamily="18" charset="0"/>
              </a:rPr>
              <a:t>Predstavnici NVO sektora</a:t>
            </a:r>
          </a:p>
          <a:p>
            <a:pPr>
              <a:buFont typeface="Calibri" pitchFamily="34" charset="0"/>
              <a:buAutoNum type="arabicParenR" startAt="3"/>
            </a:pPr>
            <a:r>
              <a:rPr lang="bs-Latn-BA" sz="2000">
                <a:solidFill>
                  <a:srgbClr val="000000"/>
                </a:solidFill>
                <a:latin typeface="Times New Roman" pitchFamily="18" charset="0"/>
                <a:cs typeface="Times New Roman" pitchFamily="18" charset="0"/>
              </a:rPr>
              <a:t>Radom radnih grupa i radnih podgrupa upravlja MODERATOR</a:t>
            </a:r>
          </a:p>
          <a:p>
            <a:pPr lvl="1">
              <a:buFont typeface="Wingdings" pitchFamily="2" charset="2"/>
              <a:buChar char="§"/>
            </a:pPr>
            <a:r>
              <a:rPr lang="bs-Latn-BA" sz="2000">
                <a:solidFill>
                  <a:srgbClr val="000000"/>
                </a:solidFill>
                <a:latin typeface="Times New Roman" pitchFamily="18" charset="0"/>
                <a:cs typeface="Times New Roman" pitchFamily="18" charset="0"/>
              </a:rPr>
              <a:t>odgovoran za vođenje diskusije u grupi</a:t>
            </a:r>
          </a:p>
          <a:p>
            <a:pPr lvl="1">
              <a:buFont typeface="Wingdings" pitchFamily="2" charset="2"/>
              <a:buChar char="§"/>
            </a:pPr>
            <a:r>
              <a:rPr lang="bs-Latn-BA" sz="2000">
                <a:solidFill>
                  <a:srgbClr val="000000"/>
                </a:solidFill>
                <a:latin typeface="Times New Roman" pitchFamily="18" charset="0"/>
                <a:cs typeface="Times New Roman" pitchFamily="18" charset="0"/>
              </a:rPr>
              <a:t>Priprema prijedlog materijala na osnovu rada radnih grupa</a:t>
            </a:r>
          </a:p>
          <a:p>
            <a:pPr lvl="1">
              <a:buFont typeface="Wingdings" pitchFamily="2" charset="2"/>
              <a:buChar char="§"/>
            </a:pPr>
            <a:r>
              <a:rPr lang="bs-Latn-BA" sz="2000">
                <a:solidFill>
                  <a:srgbClr val="000000"/>
                </a:solidFill>
                <a:latin typeface="Times New Roman" pitchFamily="18" charset="0"/>
                <a:cs typeface="Times New Roman" pitchFamily="18" charset="0"/>
              </a:rPr>
              <a:t>Radi sa moderatorima drugih radnih grupa na usklađivanju materijala</a:t>
            </a:r>
          </a:p>
        </p:txBody>
      </p:sp>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69A10F07-4A38-428C-8945-8D86710EB912}" type="slidenum">
              <a:rPr lang="en-US"/>
              <a:pPr>
                <a:defRPr/>
              </a:pPr>
              <a:t>12</a:t>
            </a:fld>
            <a:endParaRPr lang="en-US"/>
          </a:p>
        </p:txBody>
      </p:sp>
      <p:sp>
        <p:nvSpPr>
          <p:cNvPr id="13314" name="Title 1"/>
          <p:cNvSpPr>
            <a:spLocks noGrp="1"/>
          </p:cNvSpPr>
          <p:nvPr>
            <p:ph type="title"/>
          </p:nvPr>
        </p:nvSpPr>
        <p:spPr>
          <a:xfrm>
            <a:off x="252413" y="204788"/>
            <a:ext cx="8429625" cy="638175"/>
          </a:xfrm>
        </p:spPr>
        <p:txBody>
          <a:bodyPr/>
          <a:lstStyle/>
          <a:p>
            <a:r>
              <a:rPr lang="hr-BA" sz="3000" b="1" smtClean="0">
                <a:latin typeface="Times New Roman" pitchFamily="18" charset="0"/>
                <a:cs typeface="Times New Roman" pitchFamily="18" charset="0"/>
              </a:rPr>
              <a:t>Zadaci radnih grupa i uloga NVO sektora (1)</a:t>
            </a:r>
            <a:endParaRPr lang="en-US" sz="3200" smtClean="0">
              <a:latin typeface="Times New Roman" pitchFamily="18" charset="0"/>
              <a:cs typeface="Times New Roman" pitchFamily="18" charset="0"/>
            </a:endParaRPr>
          </a:p>
        </p:txBody>
      </p:sp>
      <p:sp>
        <p:nvSpPr>
          <p:cNvPr id="9" name="Rectangle 8"/>
          <p:cNvSpPr/>
          <p:nvPr/>
        </p:nvSpPr>
        <p:spPr>
          <a:xfrm>
            <a:off x="217488" y="900113"/>
            <a:ext cx="8661400" cy="5808662"/>
          </a:xfrm>
          <a:prstGeom prst="rect">
            <a:avLst/>
          </a:prstGeom>
          <a:solidFill>
            <a:schemeClr val="lt1">
              <a:alpha val="33000"/>
            </a:schemeClr>
          </a:solidFill>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spcBef>
                <a:spcPts val="0"/>
              </a:spcBef>
              <a:spcAft>
                <a:spcPts val="1200"/>
              </a:spcAft>
              <a:defRPr/>
            </a:pPr>
            <a:r>
              <a:rPr lang="bs-Latn-BA" sz="2000" b="1" dirty="0">
                <a:latin typeface="Times New Roman" pitchFamily="18" charset="0"/>
                <a:cs typeface="Times New Roman" pitchFamily="18" charset="0"/>
              </a:rPr>
              <a:t>Faza 1) Izrada strategije SSU</a:t>
            </a:r>
          </a:p>
          <a:p>
            <a:pPr>
              <a:spcBef>
                <a:spcPts val="0"/>
              </a:spcBef>
              <a:spcAft>
                <a:spcPts val="1200"/>
              </a:spcAft>
              <a:defRPr/>
            </a:pPr>
            <a:r>
              <a:rPr lang="bs-Latn-BA" sz="2000" b="1" dirty="0">
                <a:latin typeface="Times New Roman" pitchFamily="18" charset="0"/>
                <a:cs typeface="Times New Roman" pitchFamily="18" charset="0"/>
              </a:rPr>
              <a:t>Cilj: </a:t>
            </a:r>
          </a:p>
          <a:p>
            <a:pPr>
              <a:spcBef>
                <a:spcPts val="0"/>
              </a:spcBef>
              <a:spcAft>
                <a:spcPts val="1200"/>
              </a:spcAft>
              <a:defRPr/>
            </a:pPr>
            <a:r>
              <a:rPr lang="bs-Latn-BA" sz="1900" dirty="0">
                <a:latin typeface="Times New Roman" pitchFamily="18" charset="0"/>
                <a:cs typeface="Times New Roman" pitchFamily="18" charset="0"/>
              </a:rPr>
              <a:t>definisati prijedloge (prioriteta i mjera)  usmjerene ka najisključenijim grupama stanovništva u cilju:</a:t>
            </a:r>
          </a:p>
          <a:p>
            <a:pPr>
              <a:spcBef>
                <a:spcPts val="0"/>
              </a:spcBef>
              <a:spcAft>
                <a:spcPts val="1200"/>
              </a:spcAft>
              <a:buFont typeface="Wingdings" pitchFamily="2" charset="2"/>
              <a:buChar char="q"/>
              <a:defRPr/>
            </a:pPr>
            <a:r>
              <a:rPr lang="bs-Latn-BA" sz="1900" dirty="0">
                <a:latin typeface="Times New Roman" pitchFamily="18" charset="0"/>
                <a:cs typeface="Times New Roman" pitchFamily="18" charset="0"/>
              </a:rPr>
              <a:t> neophodnih za reformu sistema socijane zaštite, penzionog i zdravstvenog sistema</a:t>
            </a:r>
            <a:endParaRPr lang="en-US" sz="1900" dirty="0">
              <a:solidFill>
                <a:schemeClr val="tx1">
                  <a:lumMod val="75000"/>
                  <a:lumOff val="25000"/>
                </a:schemeClr>
              </a:solidFill>
              <a:latin typeface="Times New Roman" pitchFamily="18" charset="0"/>
              <a:cs typeface="Times New Roman" pitchFamily="18" charset="0"/>
            </a:endParaRPr>
          </a:p>
          <a:p>
            <a:pPr>
              <a:spcBef>
                <a:spcPts val="0"/>
              </a:spcBef>
              <a:spcAft>
                <a:spcPts val="1200"/>
              </a:spcAft>
              <a:buFont typeface="Wingdings" pitchFamily="2" charset="2"/>
              <a:buChar char="q"/>
              <a:defRPr/>
            </a:pPr>
            <a:r>
              <a:rPr lang="bs-Latn-BA" sz="1900" dirty="0">
                <a:latin typeface="Times New Roman" pitchFamily="18" charset="0"/>
                <a:cs typeface="Times New Roman" pitchFamily="18" charset="0"/>
              </a:rPr>
              <a:t> prevladavanja mjera  pasivne socijalne zaštite preusmjeravajući ka poticanju socijalnih investicija i povećanju uloge  trećeg razvojnog sektora (u skladu sa EU smjernicama socijalnog uključivanaja) </a:t>
            </a:r>
            <a:endParaRPr lang="en-US" sz="1900" dirty="0">
              <a:solidFill>
                <a:schemeClr val="tx1">
                  <a:lumMod val="75000"/>
                  <a:lumOff val="25000"/>
                </a:schemeClr>
              </a:solidFill>
              <a:latin typeface="Times New Roman" pitchFamily="18" charset="0"/>
              <a:cs typeface="Times New Roman" pitchFamily="18" charset="0"/>
            </a:endParaRPr>
          </a:p>
          <a:p>
            <a:pPr>
              <a:spcBef>
                <a:spcPts val="0"/>
              </a:spcBef>
              <a:spcAft>
                <a:spcPts val="1200"/>
              </a:spcAft>
              <a:defRPr/>
            </a:pPr>
            <a:r>
              <a:rPr lang="bs-Latn-BA" sz="2000" b="1" dirty="0">
                <a:latin typeface="Times New Roman" pitchFamily="18" charset="0"/>
                <a:cs typeface="Times New Roman" pitchFamily="18" charset="0"/>
              </a:rPr>
              <a:t>Zadaci: </a:t>
            </a:r>
          </a:p>
          <a:p>
            <a:pPr marL="457200" indent="-457200">
              <a:buFontTx/>
              <a:buAutoNum type="arabicParenR"/>
              <a:defRPr/>
            </a:pPr>
            <a:r>
              <a:rPr lang="bs-Latn-BA" sz="1900" dirty="0">
                <a:latin typeface="Times New Roman" pitchFamily="18" charset="0"/>
                <a:cs typeface="Times New Roman" pitchFamily="18" charset="0"/>
              </a:rPr>
              <a:t>Definisanje prioriteta i mjera (kroz radne podgrupe)</a:t>
            </a:r>
          </a:p>
          <a:p>
            <a:pPr marL="457200" indent="-457200">
              <a:buFontTx/>
              <a:buAutoNum type="arabicParenR"/>
              <a:defRPr/>
            </a:pPr>
            <a:r>
              <a:rPr lang="bs-Latn-BA" sz="1900" dirty="0">
                <a:latin typeface="Times New Roman" pitchFamily="18" charset="0"/>
                <a:cs typeface="Times New Roman" pitchFamily="18" charset="0"/>
              </a:rPr>
              <a:t>Definisanje indikatora monitoringa (kroz radne podgrupe)</a:t>
            </a:r>
          </a:p>
          <a:p>
            <a:pPr marL="914400" lvl="1" indent="-457200">
              <a:buFont typeface="Wingdings" pitchFamily="2" charset="2"/>
              <a:buChar char="§"/>
              <a:defRPr/>
            </a:pPr>
            <a:r>
              <a:rPr lang="bs-Latn-BA" sz="1900" dirty="0">
                <a:latin typeface="Times New Roman" pitchFamily="18" charset="0"/>
                <a:cs typeface="Times New Roman" pitchFamily="18" charset="0"/>
              </a:rPr>
              <a:t>Strateškog cilja “Socijalno uključivanje”</a:t>
            </a:r>
          </a:p>
          <a:p>
            <a:pPr marL="914400" lvl="1" indent="-457200">
              <a:buFont typeface="Wingdings" pitchFamily="2" charset="2"/>
              <a:buChar char="§"/>
              <a:defRPr/>
            </a:pPr>
            <a:r>
              <a:rPr lang="bs-Latn-BA" sz="1900" dirty="0">
                <a:latin typeface="Times New Roman" pitchFamily="18" charset="0"/>
                <a:cs typeface="Times New Roman" pitchFamily="18" charset="0"/>
              </a:rPr>
              <a:t>Indikatora koji se odnose na monitoring prioriteta i mjera</a:t>
            </a:r>
          </a:p>
          <a:p>
            <a:pPr marL="457200" indent="-457200">
              <a:buFontTx/>
              <a:buAutoNum type="arabicParenR"/>
              <a:defRPr/>
            </a:pPr>
            <a:r>
              <a:rPr lang="bs-Latn-BA" sz="1900" dirty="0">
                <a:latin typeface="Times New Roman" pitchFamily="18" charset="0"/>
                <a:cs typeface="Times New Roman" pitchFamily="18" charset="0"/>
              </a:rPr>
              <a:t>Razmatranje prijedloga dobrog upravljanja (good governance) koji se odnosi na mehanizme praćenja implementacije SSU</a:t>
            </a:r>
          </a:p>
          <a:p>
            <a:pPr marL="457200" indent="-457200">
              <a:defRPr/>
            </a:pPr>
            <a:r>
              <a:rPr lang="bs-Latn-BA" sz="1900" b="1" u="sng" dirty="0">
                <a:latin typeface="Times New Roman" pitchFamily="18" charset="0"/>
                <a:cs typeface="Times New Roman" pitchFamily="18" charset="0"/>
              </a:rPr>
              <a:t>Faza 1 je kompletirana kroz 2 kruga radionica RG/PG </a:t>
            </a:r>
            <a:r>
              <a:rPr lang="bs-Latn-BA" b="1" u="sng" dirty="0">
                <a:latin typeface="Times New Roman" pitchFamily="18" charset="0"/>
                <a:cs typeface="Times New Roman" pitchFamily="18" charset="0"/>
              </a:rPr>
              <a:t>i sastanaka moderatora!</a:t>
            </a:r>
          </a:p>
        </p:txBody>
      </p:sp>
      <p:sp>
        <p:nvSpPr>
          <p:cNvPr id="4" name="Rectangle 3"/>
          <p:cNvSpPr/>
          <p:nvPr/>
        </p:nvSpPr>
        <p:spPr>
          <a:xfrm>
            <a:off x="14288" y="1439863"/>
            <a:ext cx="5802312" cy="388937"/>
          </a:xfrm>
          <a:prstGeom prst="rect">
            <a:avLst/>
          </a:prstGeom>
          <a:solidFill>
            <a:schemeClr val="accent1">
              <a:alpha val="4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14288" y="4124325"/>
            <a:ext cx="5802312" cy="390525"/>
          </a:xfrm>
          <a:prstGeom prst="rect">
            <a:avLst/>
          </a:prstGeom>
          <a:solidFill>
            <a:schemeClr val="accent1">
              <a:alpha val="4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5AB34BA6-6D45-4794-B445-B0ADECF24E45}" type="slidenum">
              <a:rPr lang="en-US"/>
              <a:pPr>
                <a:defRPr/>
              </a:pPr>
              <a:t>13</a:t>
            </a:fld>
            <a:endParaRPr lang="en-US"/>
          </a:p>
        </p:txBody>
      </p:sp>
      <p:sp>
        <p:nvSpPr>
          <p:cNvPr id="14338" name="Title 1"/>
          <p:cNvSpPr>
            <a:spLocks noGrp="1"/>
          </p:cNvSpPr>
          <p:nvPr>
            <p:ph type="title"/>
          </p:nvPr>
        </p:nvSpPr>
        <p:spPr>
          <a:xfrm>
            <a:off x="252413" y="204788"/>
            <a:ext cx="8429625" cy="638175"/>
          </a:xfrm>
        </p:spPr>
        <p:txBody>
          <a:bodyPr/>
          <a:lstStyle/>
          <a:p>
            <a:r>
              <a:rPr lang="hr-BA" sz="3000" b="1" smtClean="0">
                <a:latin typeface="Times New Roman" pitchFamily="18" charset="0"/>
                <a:cs typeface="Times New Roman" pitchFamily="18" charset="0"/>
              </a:rPr>
              <a:t>Zadaci radnih grupa i uloga NVO sektora (2)</a:t>
            </a:r>
            <a:endParaRPr lang="en-US" sz="3200" smtClean="0">
              <a:latin typeface="Times New Roman" pitchFamily="18" charset="0"/>
              <a:cs typeface="Times New Roman" pitchFamily="18" charset="0"/>
            </a:endParaRPr>
          </a:p>
        </p:txBody>
      </p:sp>
      <p:sp>
        <p:nvSpPr>
          <p:cNvPr id="9" name="Rectangle 8"/>
          <p:cNvSpPr/>
          <p:nvPr/>
        </p:nvSpPr>
        <p:spPr>
          <a:xfrm>
            <a:off x="217488" y="900113"/>
            <a:ext cx="8661400" cy="5808662"/>
          </a:xfrm>
          <a:prstGeom prst="rect">
            <a:avLst/>
          </a:prstGeom>
          <a:solidFill>
            <a:schemeClr val="lt1">
              <a:alpha val="33000"/>
            </a:schemeClr>
          </a:solidFill>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marL="457200" indent="-457200">
              <a:spcAft>
                <a:spcPts val="1200"/>
              </a:spcAft>
              <a:defRPr/>
            </a:pPr>
            <a:r>
              <a:rPr lang="bs-Latn-BA" sz="2000" b="1" dirty="0">
                <a:latin typeface="Times New Roman" pitchFamily="18" charset="0"/>
                <a:cs typeface="Times New Roman" pitchFamily="18" charset="0"/>
              </a:rPr>
              <a:t>Faza 2) Izrada akcionih planova</a:t>
            </a:r>
            <a:endParaRPr lang="bs-Latn-BA" sz="2000" dirty="0">
              <a:latin typeface="Times New Roman" pitchFamily="18" charset="0"/>
              <a:cs typeface="Times New Roman" pitchFamily="18" charset="0"/>
            </a:endParaRPr>
          </a:p>
          <a:p>
            <a:pPr marL="457200" indent="-457200">
              <a:spcAft>
                <a:spcPts val="1200"/>
              </a:spcAft>
              <a:defRPr/>
            </a:pPr>
            <a:r>
              <a:rPr lang="bs-Latn-BA" sz="2000" b="1" dirty="0">
                <a:latin typeface="Times New Roman" pitchFamily="18" charset="0"/>
                <a:cs typeface="Times New Roman" pitchFamily="18" charset="0"/>
              </a:rPr>
              <a:t>Zadaci</a:t>
            </a:r>
            <a:r>
              <a:rPr lang="bs-Latn-BA" sz="2000" dirty="0">
                <a:latin typeface="Times New Roman" pitchFamily="18" charset="0"/>
                <a:cs typeface="Times New Roman" pitchFamily="18" charset="0"/>
              </a:rPr>
              <a:t>:</a:t>
            </a:r>
          </a:p>
          <a:p>
            <a:pPr marL="457200" indent="-457200">
              <a:buFontTx/>
              <a:buAutoNum type="arabicParenR"/>
              <a:defRPr/>
            </a:pPr>
            <a:r>
              <a:rPr lang="bs-Latn-BA" sz="2000" dirty="0">
                <a:latin typeface="Times New Roman" pitchFamily="18" charset="0"/>
                <a:cs typeface="Times New Roman" pitchFamily="18" charset="0"/>
              </a:rPr>
              <a:t>Definisanje aktivnosti koje podupiru implementaciju definisanih mjera obuhvatajući sljedeće:</a:t>
            </a:r>
          </a:p>
          <a:p>
            <a:pPr marL="914400" lvl="1" indent="-457200">
              <a:buFontTx/>
              <a:buAutoNum type="arabicParenR"/>
              <a:defRPr/>
            </a:pPr>
            <a:r>
              <a:rPr lang="bs-Latn-BA" sz="2000" i="1" dirty="0">
                <a:latin typeface="Times New Roman" pitchFamily="18" charset="0"/>
                <a:cs typeface="Times New Roman" pitchFamily="18" charset="0"/>
              </a:rPr>
              <a:t>Promjene u pravnom okviru</a:t>
            </a:r>
          </a:p>
          <a:p>
            <a:pPr marL="914400" lvl="1" indent="-457200">
              <a:buFontTx/>
              <a:buAutoNum type="arabicParenR"/>
              <a:defRPr/>
            </a:pPr>
            <a:r>
              <a:rPr lang="bs-Latn-BA" sz="2000" i="1" dirty="0">
                <a:latin typeface="Times New Roman" pitchFamily="18" charset="0"/>
                <a:cs typeface="Times New Roman" pitchFamily="18" charset="0"/>
              </a:rPr>
              <a:t>Promjene u institucionalnom okviru</a:t>
            </a:r>
          </a:p>
          <a:p>
            <a:pPr marL="914400" lvl="1" indent="-457200">
              <a:buFontTx/>
              <a:buAutoNum type="arabicParenR"/>
              <a:defRPr/>
            </a:pPr>
            <a:r>
              <a:rPr lang="bs-Latn-BA" sz="2000" i="1" dirty="0">
                <a:latin typeface="Times New Roman" pitchFamily="18" charset="0"/>
                <a:cs typeface="Times New Roman" pitchFamily="18" charset="0"/>
              </a:rPr>
              <a:t>Prioriteti za investiranje (priprema nacrta prioritetnih investicionih projekata)</a:t>
            </a:r>
          </a:p>
          <a:p>
            <a:pPr marL="914400" lvl="1" indent="-457200">
              <a:buFontTx/>
              <a:buAutoNum type="arabicParenR"/>
              <a:defRPr/>
            </a:pPr>
            <a:r>
              <a:rPr lang="bs-Latn-BA" sz="2000" i="1" dirty="0">
                <a:solidFill>
                  <a:schemeClr val="tx1">
                    <a:lumMod val="75000"/>
                    <a:lumOff val="25000"/>
                  </a:schemeClr>
                </a:solidFill>
                <a:latin typeface="Times New Roman" pitchFamily="18" charset="0"/>
                <a:cs typeface="Times New Roman" pitchFamily="18" charset="0"/>
              </a:rPr>
              <a:t>Aranžmani za upravljanje</a:t>
            </a:r>
          </a:p>
          <a:p>
            <a:pPr marL="914400" lvl="1" indent="-457200">
              <a:defRPr/>
            </a:pPr>
            <a:endParaRPr lang="bs-Latn-BA" sz="2000" dirty="0">
              <a:solidFill>
                <a:srgbClr val="FF0000"/>
              </a:solidFill>
              <a:latin typeface="Times New Roman" pitchFamily="18" charset="0"/>
              <a:cs typeface="Times New Roman" pitchFamily="18" charset="0"/>
            </a:endParaRPr>
          </a:p>
          <a:p>
            <a:pPr marL="457200" indent="-457200">
              <a:buFontTx/>
              <a:buAutoNum type="arabicParenR"/>
              <a:defRPr/>
            </a:pPr>
            <a:r>
              <a:rPr lang="bs-Latn-BA" sz="2000" dirty="0">
                <a:latin typeface="Times New Roman" pitchFamily="18" charset="0"/>
                <a:cs typeface="Times New Roman" pitchFamily="18" charset="0"/>
              </a:rPr>
              <a:t>Izrada finansijskog okvira</a:t>
            </a:r>
          </a:p>
          <a:p>
            <a:pPr marL="457200" indent="-457200">
              <a:buFontTx/>
              <a:buAutoNum type="arabicParenR"/>
              <a:defRPr/>
            </a:pPr>
            <a:r>
              <a:rPr lang="bs-Latn-BA" sz="2000" dirty="0">
                <a:latin typeface="Times New Roman" pitchFamily="18" charset="0"/>
                <a:cs typeface="Times New Roman" pitchFamily="18" charset="0"/>
              </a:rPr>
              <a:t>Izrada okvira implementacije</a:t>
            </a:r>
          </a:p>
          <a:p>
            <a:pPr marL="457200" indent="-457200">
              <a:buFontTx/>
              <a:buAutoNum type="arabicParenR"/>
              <a:defRPr/>
            </a:pPr>
            <a:r>
              <a:rPr lang="bs-Latn-BA" sz="2000" dirty="0">
                <a:latin typeface="Times New Roman" pitchFamily="18" charset="0"/>
                <a:cs typeface="Times New Roman" pitchFamily="18" charset="0"/>
              </a:rPr>
              <a:t>Definisanje indikatora monitoringa aktivnosti</a:t>
            </a:r>
          </a:p>
          <a:p>
            <a:pPr marL="457200" indent="-457200">
              <a:buFontTx/>
              <a:buAutoNum type="arabicParenR"/>
              <a:defRPr/>
            </a:pPr>
            <a:endParaRPr lang="bs-Latn-BA" sz="2000" dirty="0">
              <a:latin typeface="Times New Roman" pitchFamily="18" charset="0"/>
              <a:cs typeface="Times New Roman" pitchFamily="18" charset="0"/>
            </a:endParaRPr>
          </a:p>
          <a:p>
            <a:pPr marL="457200" indent="-457200">
              <a:defRPr/>
            </a:pPr>
            <a:r>
              <a:rPr lang="bs-Latn-BA" sz="2000" b="1" dirty="0">
                <a:latin typeface="Times New Roman" pitchFamily="18" charset="0"/>
                <a:cs typeface="Times New Roman" pitchFamily="18" charset="0"/>
              </a:rPr>
              <a:t>Faza 3) Ex ante evaluacija  </a:t>
            </a:r>
            <a:r>
              <a:rPr lang="bs-Latn-BA" sz="2000" dirty="0">
                <a:latin typeface="Times New Roman" pitchFamily="18" charset="0"/>
                <a:cs typeface="Times New Roman" pitchFamily="18" charset="0"/>
              </a:rPr>
              <a:t>(nije definisano)</a:t>
            </a:r>
          </a:p>
          <a:p>
            <a:pPr marL="457200" indent="-457200">
              <a:defRPr/>
            </a:pPr>
            <a:r>
              <a:rPr lang="bs-Latn-BA" sz="2000" b="1" dirty="0">
                <a:latin typeface="Times New Roman" pitchFamily="18" charset="0"/>
                <a:cs typeface="Times New Roman" pitchFamily="18" charset="0"/>
              </a:rPr>
              <a:t>Faza 4) Izrada operativnih programa </a:t>
            </a:r>
            <a:r>
              <a:rPr lang="bs-Latn-BA" sz="2000" dirty="0">
                <a:latin typeface="Times New Roman" pitchFamily="18" charset="0"/>
                <a:cs typeface="Times New Roman" pitchFamily="18" charset="0"/>
              </a:rPr>
              <a:t>(nije definisano)</a:t>
            </a:r>
          </a:p>
        </p:txBody>
      </p:sp>
      <p:sp>
        <p:nvSpPr>
          <p:cNvPr id="4" name="Rectangle 3"/>
          <p:cNvSpPr/>
          <p:nvPr/>
        </p:nvSpPr>
        <p:spPr>
          <a:xfrm>
            <a:off x="14288" y="1649413"/>
            <a:ext cx="5802312" cy="388937"/>
          </a:xfrm>
          <a:prstGeom prst="rect">
            <a:avLst/>
          </a:prstGeom>
          <a:solidFill>
            <a:schemeClr val="accent1">
              <a:alpha val="4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DB58FC32-203F-4AC5-8278-8E2FE1C05599}" type="slidenum">
              <a:rPr lang="en-US"/>
              <a:pPr>
                <a:defRPr/>
              </a:pPr>
              <a:t>14</a:t>
            </a:fld>
            <a:endParaRPr lang="en-US"/>
          </a:p>
        </p:txBody>
      </p:sp>
      <p:sp>
        <p:nvSpPr>
          <p:cNvPr id="14338" name="Title 1"/>
          <p:cNvSpPr>
            <a:spLocks noGrp="1"/>
          </p:cNvSpPr>
          <p:nvPr>
            <p:ph type="title"/>
          </p:nvPr>
        </p:nvSpPr>
        <p:spPr>
          <a:xfrm>
            <a:off x="0" y="377825"/>
            <a:ext cx="9144000" cy="569913"/>
          </a:xfrm>
          <a:solidFill>
            <a:srgbClr val="FFFF00">
              <a:alpha val="50000"/>
            </a:srgbClr>
          </a:solidFill>
        </p:spPr>
        <p:txBody>
          <a:bodyPr rtlCol="0">
            <a:normAutofit/>
          </a:bodyPr>
          <a:lstStyle/>
          <a:p>
            <a:pPr fontAlgn="auto">
              <a:spcAft>
                <a:spcPts val="0"/>
              </a:spcAft>
              <a:defRPr/>
            </a:pPr>
            <a:r>
              <a:rPr lang="hr-BA" sz="3000" b="1" dirty="0" smtClean="0">
                <a:solidFill>
                  <a:schemeClr val="tx1">
                    <a:lumMod val="75000"/>
                    <a:lumOff val="25000"/>
                  </a:schemeClr>
                </a:solidFill>
                <a:latin typeface="Times New Roman" pitchFamily="18" charset="0"/>
                <a:cs typeface="Times New Roman" pitchFamily="18" charset="0"/>
              </a:rPr>
              <a:t>EU proces socijalnog uključivanja</a:t>
            </a:r>
            <a:endParaRPr lang="en-US" sz="3000" b="1" dirty="0" smtClean="0">
              <a:solidFill>
                <a:schemeClr val="tx1">
                  <a:lumMod val="75000"/>
                  <a:lumOff val="25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168275" y="1198563"/>
            <a:ext cx="8794750" cy="5202237"/>
          </a:xfrm>
        </p:spPr>
        <p:txBody>
          <a:bodyPr rtlCol="0">
            <a:noAutofit/>
          </a:bodyPr>
          <a:lstStyle/>
          <a:p>
            <a:pPr marL="274320" indent="-274320" fontAlgn="auto">
              <a:spcBef>
                <a:spcPts val="580"/>
              </a:spcBef>
              <a:spcAft>
                <a:spcPts val="0"/>
              </a:spcAft>
              <a:buClr>
                <a:schemeClr val="tx1">
                  <a:lumMod val="85000"/>
                  <a:lumOff val="15000"/>
                </a:schemeClr>
              </a:buClr>
              <a:buFont typeface="Wingdings 2" pitchFamily="18" charset="2"/>
              <a:buNone/>
              <a:defRPr/>
            </a:pPr>
            <a:r>
              <a:rPr lang="hr-BA" sz="2400" b="1" dirty="0" smtClean="0">
                <a:solidFill>
                  <a:schemeClr val="tx1">
                    <a:lumMod val="75000"/>
                    <a:lumOff val="25000"/>
                  </a:schemeClr>
                </a:solidFill>
                <a:latin typeface="Times New Roman" pitchFamily="18" charset="0"/>
                <a:cs typeface="Times New Roman" pitchFamily="18" charset="0"/>
              </a:rPr>
              <a:t>Lisabon European Council, 2000</a:t>
            </a:r>
            <a:r>
              <a:rPr lang="hr-BA" sz="2400" dirty="0" smtClean="0">
                <a:solidFill>
                  <a:schemeClr val="tx1">
                    <a:lumMod val="75000"/>
                    <a:lumOff val="25000"/>
                  </a:schemeClr>
                </a:solidFill>
                <a:latin typeface="Times New Roman" pitchFamily="18" charset="0"/>
                <a:cs typeface="Times New Roman" pitchFamily="18" charset="0"/>
              </a:rPr>
              <a:t>:</a:t>
            </a:r>
          </a:p>
          <a:p>
            <a:pPr marL="274320"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Vizija EU ističe ulaganje u znanje, konkurentnost, veće zapošljavanje i veću socijalna kohezija</a:t>
            </a:r>
          </a:p>
          <a:p>
            <a:pPr marL="274320"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 uspostavlja OMC (Metod otvorene koordinacije) u cilju suzbijanja siromaštva i socijalne isključenosti </a:t>
            </a:r>
          </a:p>
          <a:p>
            <a:pPr marL="274320" indent="-274320" fontAlgn="auto">
              <a:spcBef>
                <a:spcPts val="580"/>
              </a:spcBef>
              <a:spcAft>
                <a:spcPts val="0"/>
              </a:spcAft>
              <a:buClr>
                <a:schemeClr val="tx1">
                  <a:lumMod val="85000"/>
                  <a:lumOff val="15000"/>
                </a:schemeClr>
              </a:buClr>
              <a:buFont typeface="Wingdings 2" pitchFamily="18" charset="2"/>
              <a:buNone/>
              <a:defRPr/>
            </a:pPr>
            <a:endParaRPr lang="hr-BA" sz="16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tx1">
                  <a:lumMod val="85000"/>
                  <a:lumOff val="15000"/>
                </a:schemeClr>
              </a:buClr>
              <a:buFont typeface="Wingdings 2" pitchFamily="18" charset="2"/>
              <a:buNone/>
              <a:defRPr/>
            </a:pPr>
            <a:r>
              <a:rPr lang="hr-BA" sz="2400" b="1" dirty="0" smtClean="0">
                <a:solidFill>
                  <a:schemeClr val="tx1">
                    <a:lumMod val="75000"/>
                    <a:lumOff val="25000"/>
                  </a:schemeClr>
                </a:solidFill>
                <a:latin typeface="Times New Roman" pitchFamily="18" charset="0"/>
                <a:cs typeface="Times New Roman" pitchFamily="18" charset="0"/>
              </a:rPr>
              <a:t>Otvoren metod koordinacije (OMC): Elementi OMC-a</a:t>
            </a:r>
          </a:p>
          <a:p>
            <a:pPr marL="274320" indent="-274320" fontAlgn="auto">
              <a:spcBef>
                <a:spcPts val="580"/>
              </a:spcBef>
              <a:spcAft>
                <a:spcPts val="0"/>
              </a:spcAft>
              <a:buClr>
                <a:schemeClr val="tx1">
                  <a:lumMod val="85000"/>
                  <a:lumOff val="15000"/>
                </a:schemeClr>
              </a:buClr>
              <a:buFont typeface="Wingdings" pitchFamily="2" charset="2"/>
              <a:buChar char="q"/>
              <a:defRPr/>
            </a:pPr>
            <a:r>
              <a:rPr lang="hr-BA" sz="2000" b="1" dirty="0" smtClean="0">
                <a:solidFill>
                  <a:schemeClr val="tx1">
                    <a:lumMod val="75000"/>
                    <a:lumOff val="25000"/>
                  </a:schemeClr>
                </a:solidFill>
                <a:effectLst>
                  <a:outerShdw blurRad="38100" dist="38100" dir="2700000" algn="tl">
                    <a:srgbClr val="000000">
                      <a:alpha val="43137"/>
                    </a:srgbClr>
                  </a:outerShdw>
                </a:effectLst>
                <a:latin typeface="Times New Roman" pitchFamily="18" charset="0"/>
                <a:cs typeface="Times New Roman" pitchFamily="18" charset="0"/>
              </a:rPr>
              <a:t>Zajednički ciljevi </a:t>
            </a:r>
            <a:endParaRPr lang="hr-BA" sz="20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Nacionalne strategije za socijalnu zaštitu i socijalno uključivanje – NSR (raniji naziv Nacionalni akcioni planovi za socijalno uključivanje NAPs Incl.)</a:t>
            </a:r>
          </a:p>
          <a:p>
            <a:pPr marL="274320"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Zajednički dogovoreni indikatori (Leaken indikatori)</a:t>
            </a:r>
          </a:p>
          <a:p>
            <a:pPr marL="274320"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Izvještavanje i monitoring  - Joint Reports on Social inclusion (JR)</a:t>
            </a:r>
          </a:p>
          <a:p>
            <a:pPr marL="274320"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Razmjena znanja kroz “Community action programs”</a:t>
            </a:r>
            <a:endParaRPr lang="hr-BA" sz="18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bg1"/>
              </a:buClr>
              <a:buFont typeface="Wingdings 2"/>
              <a:buChar char=""/>
              <a:defRPr/>
            </a:pPr>
            <a:endParaRPr lang="hr-BA" sz="2000" i="1" dirty="0" smtClean="0">
              <a:effectLst>
                <a:outerShdw blurRad="38100" dist="38100" dir="2700000" algn="tl">
                  <a:srgbClr val="000000">
                    <a:alpha val="43137"/>
                  </a:srgbClr>
                </a:outerShdw>
              </a:effectLst>
            </a:endParaRPr>
          </a:p>
        </p:txBody>
      </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fld id="{C5601B18-2FC4-4184-AC90-360F538730DE}" type="slidenum">
              <a:rPr lang="en-US"/>
              <a:pPr>
                <a:defRPr/>
              </a:pPr>
              <a:t>15</a:t>
            </a:fld>
            <a:endParaRPr lang="en-US"/>
          </a:p>
        </p:txBody>
      </p:sp>
      <p:sp>
        <p:nvSpPr>
          <p:cNvPr id="16386" name="Title 1"/>
          <p:cNvSpPr>
            <a:spLocks noGrp="1"/>
          </p:cNvSpPr>
          <p:nvPr>
            <p:ph type="title"/>
          </p:nvPr>
        </p:nvSpPr>
        <p:spPr>
          <a:xfrm>
            <a:off x="152400" y="280988"/>
            <a:ext cx="8715375" cy="569912"/>
          </a:xfrm>
        </p:spPr>
        <p:txBody>
          <a:bodyPr/>
          <a:lstStyle/>
          <a:p>
            <a:r>
              <a:rPr lang="hr-BA" sz="3000" b="1" smtClean="0">
                <a:latin typeface="Times New Roman" pitchFamily="18" charset="0"/>
                <a:cs typeface="Times New Roman" pitchFamily="18" charset="0"/>
              </a:rPr>
              <a:t>Zajednički ciljevi socijalnog uključivanja (OMC)</a:t>
            </a:r>
            <a:endParaRPr lang="en-US" sz="3000" b="1" smtClean="0">
              <a:latin typeface="Times New Roman" pitchFamily="18" charset="0"/>
              <a:cs typeface="Times New Roman" pitchFamily="18" charset="0"/>
            </a:endParaRPr>
          </a:p>
        </p:txBody>
      </p:sp>
      <p:sp>
        <p:nvSpPr>
          <p:cNvPr id="3" name="Content Placeholder 2"/>
          <p:cNvSpPr>
            <a:spLocks noGrp="1"/>
          </p:cNvSpPr>
          <p:nvPr>
            <p:ph idx="1"/>
          </p:nvPr>
        </p:nvSpPr>
        <p:spPr>
          <a:xfrm>
            <a:off x="180975" y="1389063"/>
            <a:ext cx="8794750" cy="4891087"/>
          </a:xfrm>
        </p:spPr>
        <p:txBody>
          <a:bodyPr rtlCol="0">
            <a:noAutofit/>
          </a:bodyPr>
          <a:lstStyle/>
          <a:p>
            <a:pPr fontAlgn="auto">
              <a:spcAft>
                <a:spcPts val="0"/>
              </a:spcAft>
              <a:buClr>
                <a:schemeClr val="tx1">
                  <a:lumMod val="85000"/>
                  <a:lumOff val="15000"/>
                </a:schemeClr>
              </a:buClr>
              <a:buFont typeface="Wingdings" pitchFamily="2" charset="2"/>
              <a:buChar char="q"/>
              <a:defRPr/>
            </a:pPr>
            <a:r>
              <a:rPr lang="bs-Latn-BA" sz="2000" b="1" dirty="0" smtClean="0">
                <a:solidFill>
                  <a:schemeClr val="tx1">
                    <a:lumMod val="75000"/>
                    <a:lumOff val="25000"/>
                  </a:schemeClr>
                </a:solidFill>
                <a:latin typeface="Times New Roman" pitchFamily="18" charset="0"/>
                <a:cs typeface="Times New Roman" pitchFamily="18" charset="0"/>
              </a:rPr>
              <a:t>Ciljevi za suzbijanje siromaštva i socijalne isključenosti</a:t>
            </a:r>
            <a:r>
              <a:rPr lang="bs-Latn-BA" sz="2000" dirty="0" smtClean="0">
                <a:solidFill>
                  <a:schemeClr val="tx1">
                    <a:lumMod val="75000"/>
                    <a:lumOff val="25000"/>
                  </a:schemeClr>
                </a:solidFill>
                <a:latin typeface="Times New Roman" pitchFamily="18" charset="0"/>
                <a:cs typeface="Times New Roman" pitchFamily="18" charset="0"/>
              </a:rPr>
              <a:t> definisani kroz:</a:t>
            </a:r>
            <a:endParaRPr lang="en-US" sz="2000" dirty="0" smtClean="0">
              <a:solidFill>
                <a:schemeClr val="tx1">
                  <a:lumMod val="75000"/>
                  <a:lumOff val="25000"/>
                </a:schemeClr>
              </a:solidFill>
              <a:latin typeface="Times New Roman" pitchFamily="18" charset="0"/>
              <a:cs typeface="Times New Roman" pitchFamily="18" charset="0"/>
            </a:endParaRPr>
          </a:p>
          <a:p>
            <a:pPr lvl="1" fontAlgn="auto">
              <a:spcAft>
                <a:spcPts val="0"/>
              </a:spcAft>
              <a:buClr>
                <a:schemeClr val="tx1">
                  <a:lumMod val="85000"/>
                  <a:lumOff val="15000"/>
                </a:schemeClr>
              </a:buClr>
              <a:buFont typeface="Wingdings" pitchFamily="2" charset="2"/>
              <a:buChar char="§"/>
              <a:defRPr/>
            </a:pPr>
            <a:r>
              <a:rPr lang="bs-Latn-BA" sz="2000" b="1" dirty="0" smtClean="0">
                <a:solidFill>
                  <a:schemeClr val="tx1">
                    <a:lumMod val="75000"/>
                    <a:lumOff val="25000"/>
                  </a:schemeClr>
                </a:solidFill>
                <a:latin typeface="Times New Roman" pitchFamily="18" charset="0"/>
                <a:cs typeface="Times New Roman" pitchFamily="18" charset="0"/>
              </a:rPr>
              <a:t>pristup svim resursima</a:t>
            </a:r>
            <a:r>
              <a:rPr lang="bs-Latn-BA" sz="2000" dirty="0" smtClean="0">
                <a:solidFill>
                  <a:schemeClr val="tx1">
                    <a:lumMod val="75000"/>
                    <a:lumOff val="25000"/>
                  </a:schemeClr>
                </a:solidFill>
                <a:latin typeface="Times New Roman" pitchFamily="18" charset="0"/>
                <a:cs typeface="Times New Roman" pitchFamily="18" charset="0"/>
              </a:rPr>
              <a:t>, </a:t>
            </a:r>
            <a:r>
              <a:rPr lang="bs-Latn-BA" sz="2000" b="1" dirty="0" smtClean="0">
                <a:solidFill>
                  <a:schemeClr val="tx1">
                    <a:lumMod val="75000"/>
                    <a:lumOff val="25000"/>
                  </a:schemeClr>
                </a:solidFill>
                <a:latin typeface="Times New Roman" pitchFamily="18" charset="0"/>
                <a:cs typeface="Times New Roman" pitchFamily="18" charset="0"/>
              </a:rPr>
              <a:t>pravima, uslugama...</a:t>
            </a:r>
            <a:r>
              <a:rPr lang="bs-Latn-BA" sz="2000" dirty="0" smtClean="0">
                <a:solidFill>
                  <a:schemeClr val="tx1">
                    <a:lumMod val="75000"/>
                    <a:lumOff val="25000"/>
                  </a:schemeClr>
                </a:solidFill>
                <a:latin typeface="Times New Roman" pitchFamily="18" charset="0"/>
                <a:cs typeface="Times New Roman" pitchFamily="18" charset="0"/>
              </a:rPr>
              <a:t>prevencija isključenosti....borba protiv svih oblika diskriminacije</a:t>
            </a:r>
            <a:endParaRPr lang="en-US" sz="2000" dirty="0" smtClean="0">
              <a:solidFill>
                <a:schemeClr val="tx1">
                  <a:lumMod val="75000"/>
                  <a:lumOff val="25000"/>
                </a:schemeClr>
              </a:solidFill>
              <a:latin typeface="Times New Roman" pitchFamily="18" charset="0"/>
              <a:cs typeface="Times New Roman" pitchFamily="18" charset="0"/>
            </a:endParaRPr>
          </a:p>
          <a:p>
            <a:pPr lvl="1" fontAlgn="auto">
              <a:spcAft>
                <a:spcPts val="0"/>
              </a:spcAft>
              <a:buClr>
                <a:schemeClr val="tx1">
                  <a:lumMod val="85000"/>
                  <a:lumOff val="15000"/>
                </a:schemeClr>
              </a:buClr>
              <a:buFont typeface="Wingdings" pitchFamily="2" charset="2"/>
              <a:buChar char="§"/>
              <a:defRPr/>
            </a:pPr>
            <a:r>
              <a:rPr lang="bs-Latn-BA" sz="2000" b="1" dirty="0" smtClean="0">
                <a:solidFill>
                  <a:srgbClr val="FF0000"/>
                </a:solidFill>
                <a:latin typeface="Times New Roman" pitchFamily="18" charset="0"/>
                <a:cs typeface="Times New Roman" pitchFamily="18" charset="0"/>
              </a:rPr>
              <a:t>Promocija zapošljavanja</a:t>
            </a:r>
            <a:r>
              <a:rPr lang="bs-Latn-BA" sz="2000" b="1" dirty="0" smtClean="0">
                <a:solidFill>
                  <a:schemeClr val="tx1">
                    <a:lumMod val="75000"/>
                    <a:lumOff val="25000"/>
                  </a:schemeClr>
                </a:solidFill>
                <a:latin typeface="Times New Roman" pitchFamily="18" charset="0"/>
                <a:cs typeface="Times New Roman" pitchFamily="18" charset="0"/>
              </a:rPr>
              <a:t>....</a:t>
            </a:r>
            <a:endParaRPr lang="en-US" sz="2000" dirty="0" smtClean="0">
              <a:solidFill>
                <a:schemeClr val="tx1">
                  <a:lumMod val="75000"/>
                  <a:lumOff val="25000"/>
                </a:schemeClr>
              </a:solidFill>
              <a:latin typeface="Times New Roman" pitchFamily="18" charset="0"/>
              <a:cs typeface="Times New Roman" pitchFamily="18" charset="0"/>
            </a:endParaRPr>
          </a:p>
          <a:p>
            <a:pPr lvl="1" fontAlgn="auto">
              <a:spcAft>
                <a:spcPts val="0"/>
              </a:spcAft>
              <a:buClr>
                <a:schemeClr val="tx1">
                  <a:lumMod val="85000"/>
                  <a:lumOff val="15000"/>
                </a:schemeClr>
              </a:buClr>
              <a:buFont typeface="Wingdings" pitchFamily="2" charset="2"/>
              <a:buChar char="§"/>
              <a:defRPr/>
            </a:pPr>
            <a:r>
              <a:rPr lang="bs-Latn-BA" sz="2000" b="1" dirty="0" smtClean="0">
                <a:solidFill>
                  <a:schemeClr val="tx1">
                    <a:lumMod val="75000"/>
                    <a:lumOff val="25000"/>
                  </a:schemeClr>
                </a:solidFill>
                <a:latin typeface="Times New Roman" pitchFamily="18" charset="0"/>
                <a:cs typeface="Times New Roman" pitchFamily="18" charset="0"/>
              </a:rPr>
              <a:t>dobru koordinaciju politika socijalnog uključivanja....  </a:t>
            </a:r>
            <a:r>
              <a:rPr lang="bs-Latn-BA" sz="2000" dirty="0" smtClean="0">
                <a:solidFill>
                  <a:schemeClr val="tx1">
                    <a:lumMod val="75000"/>
                    <a:lumOff val="25000"/>
                  </a:schemeClr>
                </a:solidFill>
                <a:latin typeface="Times New Roman" pitchFamily="18" charset="0"/>
                <a:cs typeface="Times New Roman" pitchFamily="18" charset="0"/>
              </a:rPr>
              <a:t>Uključivanje svih nivoa vlasti i relevantnih aktera (javni, civilni sektor, lica koja žive siromaštvo)....</a:t>
            </a:r>
            <a:endParaRPr lang="en-US" sz="2000" dirty="0" smtClean="0">
              <a:solidFill>
                <a:schemeClr val="tx1">
                  <a:lumMod val="75000"/>
                  <a:lumOff val="25000"/>
                </a:schemeClr>
              </a:solidFill>
              <a:latin typeface="Times New Roman" pitchFamily="18" charset="0"/>
              <a:cs typeface="Times New Roman" pitchFamily="18" charset="0"/>
            </a:endParaRPr>
          </a:p>
          <a:p>
            <a:pPr fontAlgn="auto">
              <a:spcAft>
                <a:spcPts val="0"/>
              </a:spcAft>
              <a:buClr>
                <a:schemeClr val="tx1">
                  <a:lumMod val="75000"/>
                  <a:lumOff val="25000"/>
                </a:schemeClr>
              </a:buClr>
              <a:buFont typeface="Wingdings" pitchFamily="2" charset="2"/>
              <a:buChar char="q"/>
              <a:defRPr/>
            </a:pPr>
            <a:r>
              <a:rPr lang="bs-Latn-BA" sz="2000" b="1" dirty="0" smtClean="0">
                <a:solidFill>
                  <a:schemeClr val="tx1">
                    <a:lumMod val="75000"/>
                    <a:lumOff val="25000"/>
                  </a:schemeClr>
                </a:solidFill>
                <a:latin typeface="Times New Roman" pitchFamily="18" charset="0"/>
                <a:cs typeface="Times New Roman" pitchFamily="18" charset="0"/>
              </a:rPr>
              <a:t>Ciljevi </a:t>
            </a:r>
            <a:r>
              <a:rPr lang="bs-Latn-BA" sz="2000" dirty="0" smtClean="0">
                <a:solidFill>
                  <a:schemeClr val="tx1">
                    <a:lumMod val="75000"/>
                    <a:lumOff val="25000"/>
                  </a:schemeClr>
                </a:solidFill>
                <a:latin typeface="Times New Roman" pitchFamily="18" charset="0"/>
                <a:cs typeface="Times New Roman" pitchFamily="18" charset="0"/>
              </a:rPr>
              <a:t>u oblasti </a:t>
            </a:r>
            <a:r>
              <a:rPr lang="bs-Latn-BA" sz="2000" b="1" dirty="0" smtClean="0">
                <a:solidFill>
                  <a:schemeClr val="tx1">
                    <a:lumMod val="75000"/>
                    <a:lumOff val="25000"/>
                  </a:schemeClr>
                </a:solidFill>
                <a:latin typeface="Times New Roman" pitchFamily="18" charset="0"/>
                <a:cs typeface="Times New Roman" pitchFamily="18" charset="0"/>
              </a:rPr>
              <a:t>penzione politike</a:t>
            </a:r>
            <a:r>
              <a:rPr lang="bs-Latn-BA" sz="2000" dirty="0" smtClean="0">
                <a:solidFill>
                  <a:schemeClr val="tx1">
                    <a:lumMod val="75000"/>
                    <a:lumOff val="25000"/>
                  </a:schemeClr>
                </a:solidFill>
                <a:latin typeface="Times New Roman" pitchFamily="18" charset="0"/>
                <a:cs typeface="Times New Roman" pitchFamily="18" charset="0"/>
              </a:rPr>
              <a:t> </a:t>
            </a:r>
          </a:p>
          <a:p>
            <a:pPr lvl="1" fontAlgn="auto">
              <a:spcAft>
                <a:spcPts val="0"/>
              </a:spcAft>
              <a:buClr>
                <a:schemeClr val="tx1">
                  <a:lumMod val="85000"/>
                  <a:lumOff val="15000"/>
                </a:schemeClr>
              </a:buClr>
              <a:buFont typeface="Wingdings" pitchFamily="2" charset="2"/>
              <a:buChar char="§"/>
              <a:defRPr/>
            </a:pPr>
            <a:r>
              <a:rPr lang="bs-Latn-BA" sz="2000" b="1" dirty="0" smtClean="0">
                <a:solidFill>
                  <a:schemeClr val="tx1">
                    <a:lumMod val="75000"/>
                    <a:lumOff val="25000"/>
                  </a:schemeClr>
                </a:solidFill>
                <a:latin typeface="Times New Roman" pitchFamily="18" charset="0"/>
                <a:cs typeface="Times New Roman" pitchFamily="18" charset="0"/>
              </a:rPr>
              <a:t>Adekvatnost prihoda </a:t>
            </a:r>
            <a:r>
              <a:rPr lang="bs-Latn-BA" sz="2000" dirty="0" smtClean="0">
                <a:solidFill>
                  <a:schemeClr val="tx1">
                    <a:lumMod val="75000"/>
                    <a:lumOff val="25000"/>
                  </a:schemeClr>
                </a:solidFill>
                <a:latin typeface="Times New Roman" pitchFamily="18" charset="0"/>
                <a:cs typeface="Times New Roman" pitchFamily="18" charset="0"/>
              </a:rPr>
              <a:t>po osnovu penzija..... </a:t>
            </a:r>
            <a:endParaRPr lang="en-US" sz="2000" dirty="0" smtClean="0">
              <a:solidFill>
                <a:schemeClr val="tx1">
                  <a:lumMod val="75000"/>
                  <a:lumOff val="25000"/>
                </a:schemeClr>
              </a:solidFill>
              <a:latin typeface="Times New Roman" pitchFamily="18" charset="0"/>
              <a:cs typeface="Times New Roman" pitchFamily="18" charset="0"/>
            </a:endParaRPr>
          </a:p>
          <a:p>
            <a:pPr lvl="1" fontAlgn="auto">
              <a:spcAft>
                <a:spcPts val="0"/>
              </a:spcAft>
              <a:buClr>
                <a:schemeClr val="tx1">
                  <a:lumMod val="75000"/>
                  <a:lumOff val="25000"/>
                </a:schemeClr>
              </a:buClr>
              <a:buFont typeface="Wingdings" pitchFamily="2" charset="2"/>
              <a:buChar char="§"/>
              <a:defRPr/>
            </a:pPr>
            <a:r>
              <a:rPr lang="bs-Latn-BA" sz="2000" b="1" dirty="0" smtClean="0">
                <a:solidFill>
                  <a:schemeClr val="tx1">
                    <a:lumMod val="75000"/>
                    <a:lumOff val="25000"/>
                  </a:schemeClr>
                </a:solidFill>
                <a:latin typeface="Times New Roman" pitchFamily="18" charset="0"/>
                <a:cs typeface="Times New Roman" pitchFamily="18" charset="0"/>
              </a:rPr>
              <a:t>Finansijsku održivost </a:t>
            </a:r>
            <a:r>
              <a:rPr lang="bs-Latn-BA" sz="2000" dirty="0" smtClean="0">
                <a:solidFill>
                  <a:schemeClr val="tx1">
                    <a:lumMod val="75000"/>
                    <a:lumOff val="25000"/>
                  </a:schemeClr>
                </a:solidFill>
                <a:latin typeface="Times New Roman" pitchFamily="18" charset="0"/>
                <a:cs typeface="Times New Roman" pitchFamily="18" charset="0"/>
              </a:rPr>
              <a:t>javnih i privatnih penzionih šema, uzimajući u obzir pritisak na javne finansije kao i starenje populacije .....</a:t>
            </a:r>
            <a:endParaRPr lang="en-US" sz="2000" dirty="0" smtClean="0">
              <a:solidFill>
                <a:schemeClr val="tx1">
                  <a:lumMod val="75000"/>
                  <a:lumOff val="25000"/>
                </a:schemeClr>
              </a:solidFill>
              <a:latin typeface="Times New Roman" pitchFamily="18" charset="0"/>
              <a:cs typeface="Times New Roman" pitchFamily="18" charset="0"/>
            </a:endParaRPr>
          </a:p>
          <a:p>
            <a:pPr fontAlgn="auto">
              <a:spcAft>
                <a:spcPts val="0"/>
              </a:spcAft>
              <a:buClr>
                <a:schemeClr val="tx1">
                  <a:lumMod val="75000"/>
                  <a:lumOff val="25000"/>
                </a:schemeClr>
              </a:buClr>
              <a:buFont typeface="Wingdings" pitchFamily="2" charset="2"/>
              <a:buChar char="q"/>
              <a:defRPr/>
            </a:pPr>
            <a:r>
              <a:rPr lang="bs-Latn-BA" sz="2000" b="1" dirty="0" smtClean="0">
                <a:solidFill>
                  <a:schemeClr val="tx1">
                    <a:lumMod val="75000"/>
                    <a:lumOff val="25000"/>
                  </a:schemeClr>
                </a:solidFill>
                <a:latin typeface="Times New Roman" pitchFamily="18" charset="0"/>
                <a:cs typeface="Times New Roman" pitchFamily="18" charset="0"/>
              </a:rPr>
              <a:t>Ciljevi zdravstvene i dugoročne zdravstvene zaštite</a:t>
            </a:r>
            <a:r>
              <a:rPr lang="bs-Latn-BA" sz="2000" dirty="0" smtClean="0">
                <a:solidFill>
                  <a:schemeClr val="tx1">
                    <a:lumMod val="75000"/>
                    <a:lumOff val="25000"/>
                  </a:schemeClr>
                </a:solidFill>
                <a:latin typeface="Times New Roman" pitchFamily="18" charset="0"/>
                <a:cs typeface="Times New Roman" pitchFamily="18" charset="0"/>
              </a:rPr>
              <a:t> kroz:</a:t>
            </a:r>
            <a:endParaRPr lang="en-US" sz="2000" dirty="0" smtClean="0">
              <a:solidFill>
                <a:schemeClr val="tx1">
                  <a:lumMod val="75000"/>
                  <a:lumOff val="25000"/>
                </a:schemeClr>
              </a:solidFill>
              <a:latin typeface="Times New Roman" pitchFamily="18" charset="0"/>
              <a:cs typeface="Times New Roman" pitchFamily="18" charset="0"/>
            </a:endParaRPr>
          </a:p>
          <a:p>
            <a:pPr lvl="1" fontAlgn="auto">
              <a:spcAft>
                <a:spcPts val="0"/>
              </a:spcAft>
              <a:buClr>
                <a:schemeClr val="tx1">
                  <a:lumMod val="75000"/>
                  <a:lumOff val="25000"/>
                </a:schemeClr>
              </a:buClr>
              <a:buFont typeface="Wingdings" pitchFamily="2" charset="2"/>
              <a:buChar char="§"/>
              <a:defRPr/>
            </a:pPr>
            <a:r>
              <a:rPr lang="bs-Latn-BA" sz="2000" dirty="0" smtClean="0">
                <a:solidFill>
                  <a:schemeClr val="tx1">
                    <a:lumMod val="75000"/>
                    <a:lumOff val="25000"/>
                  </a:schemeClr>
                </a:solidFill>
                <a:latin typeface="Times New Roman" pitchFamily="18" charset="0"/>
                <a:cs typeface="Times New Roman" pitchFamily="18" charset="0"/>
              </a:rPr>
              <a:t>Omogućavanje pristupa adekvatnoj, kvalitetnoj i finansijski održivoj zdravstvenoj i dugoročnoj zdravstvenoj zaštiti za sve....</a:t>
            </a:r>
          </a:p>
        </p:txBody>
      </p:sp>
      <p:sp>
        <p:nvSpPr>
          <p:cNvPr id="4" name="Rectangle 3"/>
          <p:cNvSpPr/>
          <p:nvPr/>
        </p:nvSpPr>
        <p:spPr>
          <a:xfrm>
            <a:off x="0" y="3790950"/>
            <a:ext cx="8266113" cy="325438"/>
          </a:xfrm>
          <a:prstGeom prst="rect">
            <a:avLst/>
          </a:prstGeom>
          <a:solidFill>
            <a:srgbClr val="0070C0">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0" y="1447800"/>
            <a:ext cx="8266113" cy="323850"/>
          </a:xfrm>
          <a:prstGeom prst="rect">
            <a:avLst/>
          </a:prstGeom>
          <a:solidFill>
            <a:srgbClr val="0070C0">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0" y="5207000"/>
            <a:ext cx="8266113" cy="325438"/>
          </a:xfrm>
          <a:prstGeom prst="rect">
            <a:avLst/>
          </a:prstGeom>
          <a:solidFill>
            <a:srgbClr val="0070C0">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1A3A6F29-E73B-42BD-8CA1-67AC03CE6A10}" type="slidenum">
              <a:rPr lang="en-US"/>
              <a:pPr>
                <a:defRPr/>
              </a:pPr>
              <a:t>16</a:t>
            </a:fld>
            <a:endParaRPr lang="en-US"/>
          </a:p>
        </p:txBody>
      </p:sp>
      <p:sp>
        <p:nvSpPr>
          <p:cNvPr id="17410" name="Title 1"/>
          <p:cNvSpPr>
            <a:spLocks noGrp="1"/>
          </p:cNvSpPr>
          <p:nvPr>
            <p:ph type="title"/>
          </p:nvPr>
        </p:nvSpPr>
        <p:spPr>
          <a:xfrm>
            <a:off x="179388" y="203200"/>
            <a:ext cx="8975725" cy="695325"/>
          </a:xfrm>
        </p:spPr>
        <p:txBody>
          <a:bodyPr/>
          <a:lstStyle/>
          <a:p>
            <a:r>
              <a:rPr lang="hr-BA" sz="3000" b="1" smtClean="0">
                <a:latin typeface="Times New Roman" pitchFamily="18" charset="0"/>
                <a:cs typeface="Times New Roman" pitchFamily="18" charset="0"/>
              </a:rPr>
              <a:t>Principi pristupa socijalnom uključivanju (OMC)</a:t>
            </a:r>
            <a:endParaRPr lang="en-US" sz="3000" b="1" smtClean="0">
              <a:latin typeface="Times New Roman" pitchFamily="18" charset="0"/>
              <a:cs typeface="Times New Roman" pitchFamily="18" charset="0"/>
            </a:endParaRPr>
          </a:p>
        </p:txBody>
      </p:sp>
      <p:sp>
        <p:nvSpPr>
          <p:cNvPr id="3" name="Content Placeholder 2"/>
          <p:cNvSpPr>
            <a:spLocks noGrp="1"/>
          </p:cNvSpPr>
          <p:nvPr>
            <p:ph idx="1"/>
          </p:nvPr>
        </p:nvSpPr>
        <p:spPr>
          <a:xfrm>
            <a:off x="168275" y="1198563"/>
            <a:ext cx="8794750" cy="5202237"/>
          </a:xfrm>
        </p:spPr>
        <p:txBody>
          <a:bodyPr rtlCol="0">
            <a:noAutofit/>
          </a:bodyPr>
          <a:lstStyle/>
          <a:p>
            <a:pPr fontAlgn="auto">
              <a:spcAft>
                <a:spcPts val="0"/>
              </a:spcAft>
              <a:buClr>
                <a:schemeClr val="tx1">
                  <a:lumMod val="75000"/>
                  <a:lumOff val="25000"/>
                </a:schemeClr>
              </a:buClr>
              <a:buFont typeface="Wingdings" pitchFamily="2" charset="2"/>
              <a:buChar char="q"/>
              <a:defRPr/>
            </a:pPr>
            <a:r>
              <a:rPr lang="bs-Latn-BA" sz="2400" b="1" dirty="0" smtClean="0">
                <a:solidFill>
                  <a:schemeClr val="tx1">
                    <a:lumMod val="75000"/>
                    <a:lumOff val="25000"/>
                  </a:schemeClr>
                </a:solidFill>
                <a:latin typeface="Times New Roman" pitchFamily="18" charset="0"/>
                <a:cs typeface="Times New Roman" pitchFamily="18" charset="0"/>
              </a:rPr>
              <a:t>Socijalna kohezija</a:t>
            </a:r>
            <a:r>
              <a:rPr lang="bs-Latn-BA" sz="2400" dirty="0" smtClean="0">
                <a:solidFill>
                  <a:schemeClr val="tx1">
                    <a:lumMod val="75000"/>
                    <a:lumOff val="25000"/>
                  </a:schemeClr>
                </a:solidFill>
                <a:latin typeface="Times New Roman" pitchFamily="18" charset="0"/>
                <a:cs typeface="Times New Roman" pitchFamily="18" charset="0"/>
              </a:rPr>
              <a:t>, jednakost spolova, jednake mogućnosti za sve kroz adekvatan, pristupačan i finansijski održiv, prilagodljiv i </a:t>
            </a:r>
            <a:r>
              <a:rPr lang="bs-Latn-BA" sz="2400" dirty="0" smtClean="0">
                <a:solidFill>
                  <a:srgbClr val="FF0000"/>
                </a:solidFill>
                <a:latin typeface="Times New Roman" pitchFamily="18" charset="0"/>
                <a:cs typeface="Times New Roman" pitchFamily="18" charset="0"/>
              </a:rPr>
              <a:t>efikasan sistem politika socijalne zaštite </a:t>
            </a:r>
            <a:r>
              <a:rPr lang="bs-Latn-BA" sz="2400" dirty="0" smtClean="0">
                <a:solidFill>
                  <a:schemeClr val="tx1">
                    <a:lumMod val="75000"/>
                    <a:lumOff val="25000"/>
                  </a:schemeClr>
                </a:solidFill>
                <a:latin typeface="Times New Roman" pitchFamily="18" charset="0"/>
                <a:cs typeface="Times New Roman" pitchFamily="18" charset="0"/>
              </a:rPr>
              <a:t>i socijalnog uključivanja </a:t>
            </a:r>
            <a:endParaRPr lang="en-US" sz="2400" dirty="0" smtClean="0">
              <a:solidFill>
                <a:schemeClr val="tx1">
                  <a:lumMod val="75000"/>
                  <a:lumOff val="25000"/>
                </a:schemeClr>
              </a:solidFill>
              <a:latin typeface="Times New Roman" pitchFamily="18" charset="0"/>
              <a:cs typeface="Times New Roman" pitchFamily="18" charset="0"/>
            </a:endParaRPr>
          </a:p>
          <a:p>
            <a:pPr fontAlgn="auto">
              <a:spcAft>
                <a:spcPts val="0"/>
              </a:spcAft>
              <a:buClr>
                <a:schemeClr val="tx1">
                  <a:lumMod val="75000"/>
                  <a:lumOff val="25000"/>
                </a:schemeClr>
              </a:buClr>
              <a:buFont typeface="Wingdings" pitchFamily="2" charset="2"/>
              <a:buChar char="q"/>
              <a:defRPr/>
            </a:pPr>
            <a:endParaRPr lang="bs-Latn-BA" sz="2400" dirty="0" smtClean="0">
              <a:solidFill>
                <a:schemeClr val="tx1">
                  <a:lumMod val="75000"/>
                  <a:lumOff val="25000"/>
                </a:schemeClr>
              </a:solidFill>
              <a:latin typeface="Times New Roman" pitchFamily="18" charset="0"/>
              <a:cs typeface="Times New Roman" pitchFamily="18" charset="0"/>
            </a:endParaRPr>
          </a:p>
          <a:p>
            <a:pPr fontAlgn="auto">
              <a:spcAft>
                <a:spcPts val="0"/>
              </a:spcAft>
              <a:buClr>
                <a:schemeClr val="tx1">
                  <a:lumMod val="75000"/>
                  <a:lumOff val="25000"/>
                </a:schemeClr>
              </a:buClr>
              <a:buFont typeface="Wingdings" pitchFamily="2" charset="2"/>
              <a:buChar char="q"/>
              <a:defRPr/>
            </a:pPr>
            <a:r>
              <a:rPr lang="bs-Latn-BA" sz="2400" dirty="0" smtClean="0">
                <a:solidFill>
                  <a:schemeClr val="tx1">
                    <a:lumMod val="75000"/>
                    <a:lumOff val="25000"/>
                  </a:schemeClr>
                </a:solidFill>
                <a:latin typeface="Times New Roman" pitchFamily="18" charset="0"/>
                <a:cs typeface="Times New Roman" pitchFamily="18" charset="0"/>
              </a:rPr>
              <a:t>Efikasna interakcija sa Lisabonskim ciljevima (veći ekonomski rast, više i boljih radnih mjesta, veća socijalna kohezija) i sa EU Strategijom održivog razvoja</a:t>
            </a:r>
            <a:endParaRPr lang="en-US" sz="2400" dirty="0" smtClean="0">
              <a:solidFill>
                <a:schemeClr val="tx1">
                  <a:lumMod val="75000"/>
                  <a:lumOff val="25000"/>
                </a:schemeClr>
              </a:solidFill>
              <a:latin typeface="Times New Roman" pitchFamily="18" charset="0"/>
              <a:cs typeface="Times New Roman" pitchFamily="18" charset="0"/>
            </a:endParaRPr>
          </a:p>
          <a:p>
            <a:pPr fontAlgn="auto">
              <a:spcAft>
                <a:spcPts val="0"/>
              </a:spcAft>
              <a:buClr>
                <a:schemeClr val="tx1">
                  <a:lumMod val="75000"/>
                  <a:lumOff val="25000"/>
                </a:schemeClr>
              </a:buClr>
              <a:buFont typeface="Wingdings" pitchFamily="2" charset="2"/>
              <a:buChar char="q"/>
              <a:defRPr/>
            </a:pPr>
            <a:endParaRPr lang="bs-Latn-BA" sz="2400" b="1" dirty="0" smtClean="0">
              <a:solidFill>
                <a:schemeClr val="tx1">
                  <a:lumMod val="75000"/>
                  <a:lumOff val="25000"/>
                </a:schemeClr>
              </a:solidFill>
              <a:latin typeface="Times New Roman" pitchFamily="18" charset="0"/>
              <a:cs typeface="Times New Roman" pitchFamily="18" charset="0"/>
            </a:endParaRPr>
          </a:p>
          <a:p>
            <a:pPr fontAlgn="auto">
              <a:spcAft>
                <a:spcPts val="0"/>
              </a:spcAft>
              <a:buClr>
                <a:schemeClr val="tx1">
                  <a:lumMod val="75000"/>
                  <a:lumOff val="25000"/>
                </a:schemeClr>
              </a:buClr>
              <a:buFont typeface="Wingdings" pitchFamily="2" charset="2"/>
              <a:buChar char="q"/>
              <a:defRPr/>
            </a:pPr>
            <a:r>
              <a:rPr lang="bs-Latn-BA" sz="2400" b="1" dirty="0" smtClean="0">
                <a:solidFill>
                  <a:srgbClr val="FF0000"/>
                </a:solidFill>
                <a:latin typeface="Times New Roman" pitchFamily="18" charset="0"/>
                <a:cs typeface="Times New Roman" pitchFamily="18" charset="0"/>
              </a:rPr>
              <a:t>Dobro upravljanje </a:t>
            </a:r>
            <a:r>
              <a:rPr lang="bs-Latn-BA" sz="2400" b="1" dirty="0" smtClean="0">
                <a:solidFill>
                  <a:schemeClr val="tx1">
                    <a:lumMod val="75000"/>
                    <a:lumOff val="25000"/>
                  </a:schemeClr>
                </a:solidFill>
                <a:latin typeface="Times New Roman" pitchFamily="18" charset="0"/>
                <a:cs typeface="Times New Roman" pitchFamily="18" charset="0"/>
              </a:rPr>
              <a:t>(good governance),</a:t>
            </a:r>
            <a:r>
              <a:rPr lang="bs-Latn-BA" sz="2400" dirty="0" smtClean="0">
                <a:solidFill>
                  <a:schemeClr val="tx1">
                    <a:lumMod val="75000"/>
                    <a:lumOff val="25000"/>
                  </a:schemeClr>
                </a:solidFill>
                <a:latin typeface="Times New Roman" pitchFamily="18" charset="0"/>
                <a:cs typeface="Times New Roman" pitchFamily="18" charset="0"/>
              </a:rPr>
              <a:t> </a:t>
            </a:r>
            <a:r>
              <a:rPr lang="bs-Latn-BA" sz="2400" b="1" dirty="0" smtClean="0">
                <a:solidFill>
                  <a:srgbClr val="FF0000"/>
                </a:solidFill>
                <a:latin typeface="Times New Roman" pitchFamily="18" charset="0"/>
                <a:cs typeface="Times New Roman" pitchFamily="18" charset="0"/>
              </a:rPr>
              <a:t>transparentnos</a:t>
            </a:r>
            <a:r>
              <a:rPr lang="bs-Latn-BA" sz="2400" dirty="0" smtClean="0">
                <a:solidFill>
                  <a:schemeClr val="tx1">
                    <a:lumMod val="75000"/>
                    <a:lumOff val="25000"/>
                  </a:schemeClr>
                </a:solidFill>
                <a:latin typeface="Times New Roman" pitchFamily="18" charset="0"/>
                <a:cs typeface="Times New Roman" pitchFamily="18" charset="0"/>
              </a:rPr>
              <a:t>t i </a:t>
            </a:r>
            <a:r>
              <a:rPr lang="bs-Latn-BA" sz="2400" b="1" dirty="0" smtClean="0">
                <a:solidFill>
                  <a:srgbClr val="FF0000"/>
                </a:solidFill>
                <a:latin typeface="Times New Roman" pitchFamily="18" charset="0"/>
                <a:cs typeface="Times New Roman" pitchFamily="18" charset="0"/>
              </a:rPr>
              <a:t>uključenost</a:t>
            </a:r>
            <a:r>
              <a:rPr lang="bs-Latn-BA" sz="2400" b="1" dirty="0" smtClean="0">
                <a:solidFill>
                  <a:schemeClr val="tx1">
                    <a:lumMod val="75000"/>
                    <a:lumOff val="25000"/>
                  </a:schemeClr>
                </a:solidFill>
                <a:latin typeface="Times New Roman" pitchFamily="18" charset="0"/>
                <a:cs typeface="Times New Roman" pitchFamily="18" charset="0"/>
              </a:rPr>
              <a:t> </a:t>
            </a:r>
            <a:r>
              <a:rPr lang="bs-Latn-BA" sz="2400" b="1" dirty="0" smtClean="0">
                <a:solidFill>
                  <a:srgbClr val="FF0000"/>
                </a:solidFill>
                <a:latin typeface="Times New Roman" pitchFamily="18" charset="0"/>
                <a:cs typeface="Times New Roman" pitchFamily="18" charset="0"/>
              </a:rPr>
              <a:t>svih aktera </a:t>
            </a:r>
            <a:r>
              <a:rPr lang="bs-Latn-BA" sz="2400" dirty="0" smtClean="0">
                <a:solidFill>
                  <a:schemeClr val="tx1">
                    <a:lumMod val="75000"/>
                    <a:lumOff val="25000"/>
                  </a:schemeClr>
                </a:solidFill>
                <a:latin typeface="Times New Roman" pitchFamily="18" charset="0"/>
                <a:cs typeface="Times New Roman" pitchFamily="18" charset="0"/>
              </a:rPr>
              <a:t>u pripremu, implementaciju i monitoring politika. </a:t>
            </a:r>
            <a:endParaRPr lang="en-US" sz="24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tx1">
                  <a:lumMod val="75000"/>
                  <a:lumOff val="25000"/>
                </a:schemeClr>
              </a:buClr>
              <a:buFont typeface="Wingdings" pitchFamily="2" charset="2"/>
              <a:buChar char="q"/>
              <a:defRPr/>
            </a:pPr>
            <a:endParaRPr lang="hr-BA" sz="2000" i="1" dirty="0" smtClean="0">
              <a:solidFill>
                <a:schemeClr val="tx1">
                  <a:lumMod val="75000"/>
                  <a:lumOff val="25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5"/>
          <p:cNvSpPr>
            <a:spLocks noGrp="1"/>
          </p:cNvSpPr>
          <p:nvPr>
            <p:ph type="sldNum" sz="quarter" idx="12"/>
          </p:nvPr>
        </p:nvSpPr>
        <p:spPr/>
        <p:txBody>
          <a:bodyPr/>
          <a:lstStyle/>
          <a:p>
            <a:pPr>
              <a:defRPr/>
            </a:pPr>
            <a:fld id="{B111F191-B95B-4CAE-9590-11C3F1682734}" type="slidenum">
              <a:rPr lang="en-US"/>
              <a:pPr>
                <a:defRPr/>
              </a:pPr>
              <a:t>17</a:t>
            </a:fld>
            <a:endParaRPr lang="en-US"/>
          </a:p>
        </p:txBody>
      </p:sp>
      <p:sp>
        <p:nvSpPr>
          <p:cNvPr id="18434" name="Title 1"/>
          <p:cNvSpPr>
            <a:spLocks noGrp="1"/>
          </p:cNvSpPr>
          <p:nvPr>
            <p:ph type="title"/>
          </p:nvPr>
        </p:nvSpPr>
        <p:spPr>
          <a:xfrm>
            <a:off x="244475" y="192088"/>
            <a:ext cx="8112125" cy="579437"/>
          </a:xfrm>
        </p:spPr>
        <p:txBody>
          <a:bodyPr/>
          <a:lstStyle/>
          <a:p>
            <a:r>
              <a:rPr lang="hr-BA" sz="2800" b="1" smtClean="0">
                <a:latin typeface="Times New Roman" pitchFamily="18" charset="0"/>
                <a:cs typeface="Times New Roman" pitchFamily="18" charset="0"/>
              </a:rPr>
              <a:t>Izazovi na putu socijalnog uključivanja:</a:t>
            </a:r>
            <a:endParaRPr lang="en-US" sz="2800" b="1" smtClean="0">
              <a:latin typeface="Times New Roman" pitchFamily="18" charset="0"/>
              <a:cs typeface="Times New Roman" pitchFamily="18" charset="0"/>
            </a:endParaRPr>
          </a:p>
        </p:txBody>
      </p:sp>
      <p:sp>
        <p:nvSpPr>
          <p:cNvPr id="22531" name="Content Placeholder 2"/>
          <p:cNvSpPr>
            <a:spLocks noGrp="1"/>
          </p:cNvSpPr>
          <p:nvPr>
            <p:ph idx="1"/>
          </p:nvPr>
        </p:nvSpPr>
        <p:spPr>
          <a:xfrm>
            <a:off x="255352" y="1441820"/>
            <a:ext cx="4096501" cy="1054245"/>
          </a:xfrm>
          <a:solidFill>
            <a:schemeClr val="bg2"/>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tlCol="0">
            <a:normAutofit/>
          </a:bodyPr>
          <a:lstStyle/>
          <a:p>
            <a:pPr fontAlgn="auto">
              <a:spcAft>
                <a:spcPts val="0"/>
              </a:spcAft>
              <a:buFont typeface="Arial" pitchFamily="34" charset="0"/>
              <a:buNone/>
              <a:defRPr/>
            </a:pPr>
            <a:r>
              <a:rPr lang="hr-BA" sz="1800" b="1" dirty="0" smtClean="0">
                <a:latin typeface="Times New Roman" pitchFamily="18" charset="0"/>
                <a:cs typeface="Times New Roman" pitchFamily="18" charset="0"/>
              </a:rPr>
              <a:t>1. Zajednički ciljevi </a:t>
            </a:r>
          </a:p>
          <a:p>
            <a:pPr marL="0" lvl="1" fontAlgn="auto">
              <a:spcBef>
                <a:spcPts val="0"/>
              </a:spcBef>
              <a:spcAft>
                <a:spcPts val="0"/>
              </a:spcAft>
              <a:buFont typeface="Wingdings" pitchFamily="2" charset="2"/>
              <a:buChar char="q"/>
              <a:defRPr/>
            </a:pPr>
            <a:r>
              <a:rPr lang="hr-BA" sz="1500" dirty="0" smtClean="0">
                <a:latin typeface="Times New Roman" pitchFamily="18" charset="0"/>
                <a:cs typeface="Times New Roman" pitchFamily="18" charset="0"/>
              </a:rPr>
              <a:t>Socijalna zaštita i socijano uključivanje</a:t>
            </a:r>
          </a:p>
          <a:p>
            <a:pPr marL="0" lvl="1" indent="-274320" fontAlgn="auto">
              <a:spcBef>
                <a:spcPts val="0"/>
              </a:spcBef>
              <a:spcAft>
                <a:spcPts val="0"/>
              </a:spcAft>
              <a:buFont typeface="Wingdings" pitchFamily="2" charset="2"/>
              <a:buChar char="q"/>
              <a:defRPr/>
            </a:pPr>
            <a:r>
              <a:rPr lang="hr-BA" sz="1500" dirty="0" smtClean="0">
                <a:latin typeface="Times New Roman" pitchFamily="18" charset="0"/>
                <a:cs typeface="Times New Roman" pitchFamily="18" charset="0"/>
              </a:rPr>
              <a:t>Dobro upravljanje, transparentnost,</a:t>
            </a:r>
          </a:p>
          <a:p>
            <a:pPr marL="0" lvl="1" indent="-274320" fontAlgn="auto">
              <a:spcBef>
                <a:spcPts val="0"/>
              </a:spcBef>
              <a:spcAft>
                <a:spcPts val="0"/>
              </a:spcAft>
              <a:buFont typeface="Arial" pitchFamily="34" charset="0"/>
              <a:buNone/>
              <a:defRPr/>
            </a:pPr>
            <a:r>
              <a:rPr lang="hr-BA" sz="1500" dirty="0" smtClean="0">
                <a:latin typeface="Times New Roman" pitchFamily="18" charset="0"/>
                <a:cs typeface="Times New Roman" pitchFamily="18" charset="0"/>
              </a:rPr>
              <a:t>uključenost svih aktera</a:t>
            </a:r>
          </a:p>
          <a:p>
            <a:pPr fontAlgn="auto">
              <a:spcAft>
                <a:spcPts val="0"/>
              </a:spcAft>
              <a:buFont typeface="Wingdings" pitchFamily="2" charset="2"/>
              <a:buChar char="q"/>
              <a:defRPr/>
            </a:pPr>
            <a:endParaRPr lang="hr-BA" sz="1600" dirty="0" smtClean="0">
              <a:latin typeface="Times New Roman" pitchFamily="18" charset="0"/>
              <a:cs typeface="Times New Roman" pitchFamily="18" charset="0"/>
            </a:endParaRPr>
          </a:p>
          <a:p>
            <a:pPr fontAlgn="auto">
              <a:spcAft>
                <a:spcPts val="0"/>
              </a:spcAft>
              <a:buFont typeface="Wingdings" pitchFamily="2" charset="2"/>
              <a:buChar char="q"/>
              <a:defRPr/>
            </a:pPr>
            <a:endParaRPr lang="hr-BA" sz="1800" dirty="0" smtClean="0">
              <a:latin typeface="Times New Roman" pitchFamily="18" charset="0"/>
              <a:cs typeface="Times New Roman" pitchFamily="18" charset="0"/>
            </a:endParaRPr>
          </a:p>
          <a:p>
            <a:pPr fontAlgn="auto">
              <a:spcAft>
                <a:spcPts val="0"/>
              </a:spcAft>
              <a:buFont typeface="Arial" pitchFamily="34" charset="0"/>
              <a:buChar char="•"/>
              <a:defRPr/>
            </a:pPr>
            <a:endParaRPr lang="hr-BA" sz="1800" dirty="0" smtClean="0">
              <a:latin typeface="Times New Roman" pitchFamily="18" charset="0"/>
              <a:cs typeface="Times New Roman" pitchFamily="18" charset="0"/>
            </a:endParaRPr>
          </a:p>
          <a:p>
            <a:pPr fontAlgn="auto">
              <a:spcAft>
                <a:spcPts val="0"/>
              </a:spcAft>
              <a:buFont typeface="Arial" pitchFamily="34" charset="0"/>
              <a:buChar char="•"/>
              <a:defRPr/>
            </a:pPr>
            <a:endParaRPr lang="hr-BA" sz="1800" dirty="0" smtClean="0">
              <a:latin typeface="Times New Roman" pitchFamily="18" charset="0"/>
              <a:cs typeface="Times New Roman" pitchFamily="18" charset="0"/>
            </a:endParaRPr>
          </a:p>
        </p:txBody>
      </p:sp>
      <p:sp>
        <p:nvSpPr>
          <p:cNvPr id="5" name="Rectangle 4"/>
          <p:cNvSpPr/>
          <p:nvPr/>
        </p:nvSpPr>
        <p:spPr>
          <a:xfrm>
            <a:off x="261765" y="889686"/>
            <a:ext cx="4117730" cy="421733"/>
          </a:xfrm>
          <a:prstGeom prst="rect">
            <a:avLst/>
          </a:prstGeom>
          <a:solidFill>
            <a:srgbClr val="7030A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bs-Latn-BA" sz="1700" b="1" dirty="0">
                <a:latin typeface="Times New Roman" pitchFamily="18" charset="0"/>
                <a:cs typeface="Times New Roman" pitchFamily="18" charset="0"/>
              </a:rPr>
              <a:t>EU Otvoreni metod koordinacije OMC</a:t>
            </a:r>
            <a:endParaRPr lang="en-US" sz="1700" b="1" dirty="0">
              <a:latin typeface="Times New Roman" pitchFamily="18" charset="0"/>
              <a:cs typeface="Times New Roman" pitchFamily="18" charset="0"/>
            </a:endParaRPr>
          </a:p>
        </p:txBody>
      </p:sp>
      <p:sp>
        <p:nvSpPr>
          <p:cNvPr id="6" name="Rectangle 5"/>
          <p:cNvSpPr/>
          <p:nvPr/>
        </p:nvSpPr>
        <p:spPr>
          <a:xfrm>
            <a:off x="4517583" y="877330"/>
            <a:ext cx="4421879" cy="439836"/>
          </a:xfrm>
          <a:prstGeom prst="rect">
            <a:avLst/>
          </a:prstGeom>
          <a:solidFill>
            <a:schemeClr val="accent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bs-Latn-BA" sz="1700" b="1" dirty="0">
                <a:latin typeface="Times New Roman" pitchFamily="18" charset="0"/>
                <a:cs typeface="Times New Roman" pitchFamily="18" charset="0"/>
              </a:rPr>
              <a:t>BH koordinacija socijalnog uključivanja</a:t>
            </a:r>
            <a:endParaRPr lang="en-US" sz="1700" b="1" dirty="0">
              <a:latin typeface="Times New Roman" pitchFamily="18" charset="0"/>
              <a:cs typeface="Times New Roman" pitchFamily="18" charset="0"/>
            </a:endParaRPr>
          </a:p>
        </p:txBody>
      </p:sp>
      <p:sp>
        <p:nvSpPr>
          <p:cNvPr id="7" name="Content Placeholder 2"/>
          <p:cNvSpPr txBox="1">
            <a:spLocks/>
          </p:cNvSpPr>
          <p:nvPr/>
        </p:nvSpPr>
        <p:spPr bwMode="auto">
          <a:xfrm>
            <a:off x="4511842" y="5905554"/>
            <a:ext cx="4487779" cy="567440"/>
          </a:xfrm>
          <a:prstGeom prst="rect">
            <a:avLst/>
          </a:prstGeom>
          <a:solidFill>
            <a:schemeClr val="bg2"/>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marL="342900" indent="-342900" eaLnBrk="0" hangingPunct="0">
              <a:spcBef>
                <a:spcPts val="575"/>
              </a:spcBef>
              <a:buSzPct val="85000"/>
              <a:defRPr/>
            </a:pPr>
            <a:r>
              <a:rPr lang="hr-BA">
                <a:solidFill>
                  <a:srgbClr val="0033CC"/>
                </a:solidFill>
                <a:latin typeface="Times New Roman" pitchFamily="18" charset="0"/>
                <a:cs typeface="Times New Roman" pitchFamily="18" charset="0"/>
              </a:rPr>
              <a:t>5. Razmjena </a:t>
            </a:r>
            <a:r>
              <a:rPr lang="hr-BA" dirty="0">
                <a:solidFill>
                  <a:srgbClr val="0033CC"/>
                </a:solidFill>
                <a:latin typeface="Times New Roman" pitchFamily="18" charset="0"/>
                <a:cs typeface="Times New Roman" pitchFamily="18" charset="0"/>
              </a:rPr>
              <a:t>znanja </a:t>
            </a:r>
            <a:endParaRPr lang="hr-BA" dirty="0">
              <a:latin typeface="Times New Roman" pitchFamily="18" charset="0"/>
              <a:cs typeface="Times New Roman" pitchFamily="18" charset="0"/>
            </a:endParaRPr>
          </a:p>
          <a:p>
            <a:pPr marL="547688" lvl="1" indent="-228600" eaLnBrk="0" hangingPunct="0">
              <a:spcBef>
                <a:spcPts val="375"/>
              </a:spcBef>
              <a:buSzPct val="85000"/>
              <a:buFont typeface="Wingdings 2" pitchFamily="18" charset="2"/>
              <a:buChar char=""/>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p:txBody>
      </p:sp>
      <p:sp>
        <p:nvSpPr>
          <p:cNvPr id="8" name="Content Placeholder 2"/>
          <p:cNvSpPr txBox="1">
            <a:spLocks/>
          </p:cNvSpPr>
          <p:nvPr/>
        </p:nvSpPr>
        <p:spPr bwMode="auto">
          <a:xfrm>
            <a:off x="252315" y="2662099"/>
            <a:ext cx="4096501" cy="1058799"/>
          </a:xfrm>
          <a:prstGeom prst="rect">
            <a:avLst/>
          </a:prstGeom>
          <a:solidFill>
            <a:schemeClr val="bg2"/>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marL="342900" indent="-342900" eaLnBrk="0" hangingPunct="0">
              <a:spcBef>
                <a:spcPts val="575"/>
              </a:spcBef>
              <a:buSzPct val="85000"/>
              <a:defRPr/>
            </a:pPr>
            <a:r>
              <a:rPr lang="hr-BA" b="1" dirty="0">
                <a:latin typeface="Times New Roman" pitchFamily="18" charset="0"/>
                <a:cs typeface="Times New Roman" pitchFamily="18" charset="0"/>
              </a:rPr>
              <a:t>2. Nacionalne Strategije za socijalnu zaštitu i socijalno uključivanje </a:t>
            </a:r>
            <a:r>
              <a:rPr lang="hr-BA" dirty="0">
                <a:latin typeface="Times New Roman" pitchFamily="18" charset="0"/>
                <a:cs typeface="Times New Roman" pitchFamily="18" charset="0"/>
              </a:rPr>
              <a:t>(NSR, raniji NAPs Incl.)</a:t>
            </a:r>
          </a:p>
          <a:p>
            <a:pPr marL="547688" lvl="1" indent="-228600" eaLnBrk="0" hangingPunct="0">
              <a:spcBef>
                <a:spcPts val="375"/>
              </a:spcBef>
              <a:buSzPct val="85000"/>
              <a:buFont typeface="Wingdings" pitchFamily="2" charset="2"/>
              <a:buChar char="q"/>
              <a:defRPr/>
            </a:pPr>
            <a:endParaRPr lang="hr-BA" sz="1600" dirty="0">
              <a:latin typeface="Times New Roman" pitchFamily="18" charset="0"/>
              <a:cs typeface="Times New Roman" pitchFamily="18" charset="0"/>
            </a:endParaRPr>
          </a:p>
          <a:p>
            <a:pPr marL="273050" indent="-273050" eaLnBrk="0" hangingPunct="0">
              <a:spcBef>
                <a:spcPts val="575"/>
              </a:spcBef>
              <a:buSzPct val="85000"/>
              <a:buFont typeface="Wingdings" pitchFamily="2" charset="2"/>
              <a:buChar char="q"/>
              <a:defRPr/>
            </a:pPr>
            <a:endParaRPr lang="hr-BA" sz="1600" dirty="0">
              <a:latin typeface="Times New Roman" pitchFamily="18" charset="0"/>
              <a:cs typeface="Times New Roman" pitchFamily="18" charset="0"/>
            </a:endParaRPr>
          </a:p>
          <a:p>
            <a:pPr marL="273050" indent="-273050" eaLnBrk="0" hangingPunct="0">
              <a:spcBef>
                <a:spcPts val="575"/>
              </a:spcBef>
              <a:buSzPct val="85000"/>
              <a:buFont typeface="Wingdings" pitchFamily="2" charset="2"/>
              <a:buChar char="q"/>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p:txBody>
      </p:sp>
      <p:sp>
        <p:nvSpPr>
          <p:cNvPr id="9" name="Content Placeholder 2"/>
          <p:cNvSpPr txBox="1">
            <a:spLocks/>
          </p:cNvSpPr>
          <p:nvPr/>
        </p:nvSpPr>
        <p:spPr bwMode="auto">
          <a:xfrm>
            <a:off x="261487" y="3863525"/>
            <a:ext cx="4096501" cy="1058799"/>
          </a:xfrm>
          <a:prstGeom prst="rect">
            <a:avLst/>
          </a:prstGeom>
          <a:solidFill>
            <a:schemeClr val="bg2"/>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marL="342900" indent="-342900" eaLnBrk="0" hangingPunct="0">
              <a:spcBef>
                <a:spcPts val="575"/>
              </a:spcBef>
              <a:buSzPct val="85000"/>
              <a:defRPr/>
            </a:pPr>
            <a:r>
              <a:rPr lang="hr-BA" b="1" dirty="0">
                <a:latin typeface="Times New Roman" pitchFamily="18" charset="0"/>
                <a:cs typeface="Times New Roman" pitchFamily="18" charset="0"/>
              </a:rPr>
              <a:t>3. Zajednički dogovoreni indikatori</a:t>
            </a:r>
          </a:p>
          <a:p>
            <a:pPr marL="547688" lvl="1" indent="-228600" eaLnBrk="0" hangingPunct="0">
              <a:spcBef>
                <a:spcPts val="375"/>
              </a:spcBef>
              <a:buSzPct val="85000"/>
              <a:buFont typeface="Wingdings" pitchFamily="2" charset="2"/>
              <a:buChar char="q"/>
              <a:defRPr/>
            </a:pPr>
            <a:r>
              <a:rPr lang="hr-BA" sz="1600" dirty="0">
                <a:latin typeface="Times New Roman" pitchFamily="18" charset="0"/>
                <a:cs typeface="Times New Roman" pitchFamily="18" charset="0"/>
              </a:rPr>
              <a:t>Leaken indikatori (primarni indikatori)</a:t>
            </a:r>
          </a:p>
          <a:p>
            <a:pPr marL="547688" lvl="1" indent="-228600" eaLnBrk="0" hangingPunct="0">
              <a:spcBef>
                <a:spcPts val="375"/>
              </a:spcBef>
              <a:buSzPct val="85000"/>
              <a:buFont typeface="Wingdings" pitchFamily="2" charset="2"/>
              <a:buChar char="q"/>
              <a:defRPr/>
            </a:pPr>
            <a:r>
              <a:rPr lang="hr-BA" sz="1600" dirty="0">
                <a:latin typeface="Times New Roman" pitchFamily="18" charset="0"/>
                <a:cs typeface="Times New Roman" pitchFamily="18" charset="0"/>
              </a:rPr>
              <a:t>Sekundarni indikatori po izboru članice</a:t>
            </a:r>
          </a:p>
          <a:p>
            <a:pPr marL="547688" lvl="1" indent="-228600" eaLnBrk="0" hangingPunct="0">
              <a:spcBef>
                <a:spcPts val="375"/>
              </a:spcBef>
              <a:buSzPct val="85000"/>
              <a:buFont typeface="Wingdings" pitchFamily="2" charset="2"/>
              <a:buChar char="q"/>
              <a:defRPr/>
            </a:pPr>
            <a:endParaRPr lang="hr-BA" sz="1600" dirty="0">
              <a:latin typeface="Times New Roman" pitchFamily="18" charset="0"/>
              <a:cs typeface="Times New Roman" pitchFamily="18" charset="0"/>
            </a:endParaRPr>
          </a:p>
          <a:p>
            <a:pPr marL="273050" indent="-273050" eaLnBrk="0" hangingPunct="0">
              <a:spcBef>
                <a:spcPts val="575"/>
              </a:spcBef>
              <a:buSzPct val="85000"/>
              <a:buFont typeface="Wingdings" pitchFamily="2" charset="2"/>
              <a:buChar char="q"/>
              <a:defRPr/>
            </a:pPr>
            <a:endParaRPr lang="hr-BA" sz="1600" dirty="0">
              <a:latin typeface="Times New Roman" pitchFamily="18" charset="0"/>
              <a:cs typeface="Times New Roman" pitchFamily="18" charset="0"/>
            </a:endParaRPr>
          </a:p>
          <a:p>
            <a:pPr marL="273050" indent="-273050" eaLnBrk="0" hangingPunct="0">
              <a:spcBef>
                <a:spcPts val="575"/>
              </a:spcBef>
              <a:buSzPct val="85000"/>
              <a:buFont typeface="Wingdings" pitchFamily="2" charset="2"/>
              <a:buChar char="q"/>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p:txBody>
      </p:sp>
      <p:sp>
        <p:nvSpPr>
          <p:cNvPr id="10" name="Content Placeholder 2"/>
          <p:cNvSpPr txBox="1">
            <a:spLocks/>
          </p:cNvSpPr>
          <p:nvPr/>
        </p:nvSpPr>
        <p:spPr bwMode="auto">
          <a:xfrm>
            <a:off x="281474" y="5091397"/>
            <a:ext cx="4096501" cy="682460"/>
          </a:xfrm>
          <a:prstGeom prst="rect">
            <a:avLst/>
          </a:prstGeom>
          <a:solidFill>
            <a:schemeClr val="bg2"/>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marL="342900" indent="-342900" eaLnBrk="0" hangingPunct="0">
              <a:spcBef>
                <a:spcPts val="575"/>
              </a:spcBef>
              <a:buSzPct val="85000"/>
              <a:defRPr/>
            </a:pPr>
            <a:r>
              <a:rPr lang="hr-BA" b="1" dirty="0">
                <a:latin typeface="Times New Roman" pitchFamily="18" charset="0"/>
                <a:cs typeface="Times New Roman" pitchFamily="18" charset="0"/>
              </a:rPr>
              <a:t>4. Monitoring na EU nivou - </a:t>
            </a:r>
            <a:r>
              <a:rPr lang="hr-BA" dirty="0">
                <a:latin typeface="Times New Roman" pitchFamily="18" charset="0"/>
                <a:cs typeface="Times New Roman" pitchFamily="18" charset="0"/>
              </a:rPr>
              <a:t>Zajednički izvještaj (Joint Report-JR)</a:t>
            </a:r>
          </a:p>
        </p:txBody>
      </p:sp>
      <p:sp>
        <p:nvSpPr>
          <p:cNvPr id="11" name="Content Placeholder 2"/>
          <p:cNvSpPr txBox="1">
            <a:spLocks/>
          </p:cNvSpPr>
          <p:nvPr/>
        </p:nvSpPr>
        <p:spPr bwMode="auto">
          <a:xfrm>
            <a:off x="296976" y="5925697"/>
            <a:ext cx="4096501" cy="589242"/>
          </a:xfrm>
          <a:prstGeom prst="rect">
            <a:avLst/>
          </a:prstGeom>
          <a:solidFill>
            <a:schemeClr val="bg2"/>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marL="342900" indent="-342900" eaLnBrk="0" hangingPunct="0">
              <a:spcBef>
                <a:spcPts val="575"/>
              </a:spcBef>
              <a:buSzPct val="85000"/>
              <a:defRPr/>
            </a:pPr>
            <a:r>
              <a:rPr lang="hr-BA" b="1" dirty="0">
                <a:latin typeface="Times New Roman" pitchFamily="18" charset="0"/>
                <a:cs typeface="Times New Roman" pitchFamily="18" charset="0"/>
              </a:rPr>
              <a:t>5. Razmjena znanja </a:t>
            </a:r>
            <a:r>
              <a:rPr lang="hr-BA" dirty="0">
                <a:latin typeface="Times New Roman" pitchFamily="18" charset="0"/>
                <a:cs typeface="Times New Roman" pitchFamily="18" charset="0"/>
              </a:rPr>
              <a:t>- “Community action program”</a:t>
            </a:r>
          </a:p>
          <a:p>
            <a:pPr marL="547688" lvl="1" indent="-228600" eaLnBrk="0" hangingPunct="0">
              <a:spcBef>
                <a:spcPts val="375"/>
              </a:spcBef>
              <a:buSzPct val="85000"/>
              <a:buFont typeface="Wingdings" pitchFamily="2" charset="2"/>
              <a:buChar char="q"/>
              <a:defRPr/>
            </a:pPr>
            <a:endParaRPr lang="hr-BA" sz="1600" dirty="0">
              <a:latin typeface="Times New Roman" pitchFamily="18" charset="0"/>
              <a:cs typeface="Times New Roman" pitchFamily="18" charset="0"/>
            </a:endParaRPr>
          </a:p>
          <a:p>
            <a:pPr marL="273050" indent="-273050" eaLnBrk="0" hangingPunct="0">
              <a:spcBef>
                <a:spcPts val="575"/>
              </a:spcBef>
              <a:buSzPct val="85000"/>
              <a:buFont typeface="Wingdings" pitchFamily="2" charset="2"/>
              <a:buChar char="q"/>
              <a:defRPr/>
            </a:pPr>
            <a:endParaRPr lang="hr-BA" sz="1600" dirty="0">
              <a:latin typeface="Times New Roman" pitchFamily="18" charset="0"/>
              <a:cs typeface="Times New Roman" pitchFamily="18" charset="0"/>
            </a:endParaRPr>
          </a:p>
          <a:p>
            <a:pPr marL="273050" indent="-273050" eaLnBrk="0" hangingPunct="0">
              <a:spcBef>
                <a:spcPts val="575"/>
              </a:spcBef>
              <a:buSzPct val="85000"/>
              <a:buFont typeface="Wingdings" pitchFamily="2" charset="2"/>
              <a:buChar char="q"/>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p:txBody>
      </p:sp>
      <p:sp>
        <p:nvSpPr>
          <p:cNvPr id="13" name="Content Placeholder 2"/>
          <p:cNvSpPr txBox="1">
            <a:spLocks/>
          </p:cNvSpPr>
          <p:nvPr/>
        </p:nvSpPr>
        <p:spPr bwMode="auto">
          <a:xfrm>
            <a:off x="4516591" y="1428390"/>
            <a:ext cx="4458968" cy="1080031"/>
          </a:xfrm>
          <a:prstGeom prst="rect">
            <a:avLst/>
          </a:prstGeom>
          <a:solidFill>
            <a:schemeClr val="bg2"/>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marL="342900" indent="-342900" eaLnBrk="0" hangingPunct="0">
              <a:spcBef>
                <a:spcPts val="575"/>
              </a:spcBef>
              <a:buSzPct val="85000"/>
              <a:defRPr/>
            </a:pPr>
            <a:r>
              <a:rPr lang="hr-BA" b="1" dirty="0">
                <a:latin typeface="Times New Roman" pitchFamily="18" charset="0"/>
                <a:cs typeface="Times New Roman" pitchFamily="18" charset="0"/>
              </a:rPr>
              <a:t>1. Ciljevi</a:t>
            </a:r>
          </a:p>
          <a:p>
            <a:pPr marL="274320" lvl="1" indent="-365760" eaLnBrk="0" hangingPunct="0">
              <a:spcBef>
                <a:spcPts val="0"/>
              </a:spcBef>
              <a:buSzPct val="85000"/>
              <a:buFont typeface="Wingdings" pitchFamily="2" charset="2"/>
              <a:buChar char="q"/>
              <a:defRPr/>
            </a:pPr>
            <a:r>
              <a:rPr lang="hr-BA" sz="1500" dirty="0">
                <a:latin typeface="Times New Roman" pitchFamily="18" charset="0"/>
                <a:cs typeface="Times New Roman" pitchFamily="18" charset="0"/>
              </a:rPr>
              <a:t>6 ciljeva socijalnog uključivanja specifični za BiH</a:t>
            </a:r>
          </a:p>
          <a:p>
            <a:pPr marL="274320" lvl="1" indent="-365760" eaLnBrk="0" hangingPunct="0">
              <a:spcBef>
                <a:spcPts val="0"/>
              </a:spcBef>
              <a:buSzPct val="85000"/>
              <a:buFont typeface="Wingdings" pitchFamily="2" charset="2"/>
              <a:buChar char="q"/>
              <a:defRPr/>
            </a:pPr>
            <a:r>
              <a:rPr lang="hr-BA" sz="1500" dirty="0">
                <a:solidFill>
                  <a:srgbClr val="0033CC"/>
                </a:solidFill>
                <a:latin typeface="Times New Roman" pitchFamily="18" charset="0"/>
                <a:cs typeface="Times New Roman" pitchFamily="18" charset="0"/>
              </a:rPr>
              <a:t>Dobro upravljanje </a:t>
            </a:r>
            <a:r>
              <a:rPr lang="hr-BA" sz="1500" dirty="0">
                <a:latin typeface="Times New Roman" pitchFamily="18" charset="0"/>
                <a:cs typeface="Times New Roman" pitchFamily="18" charset="0"/>
              </a:rPr>
              <a:t>(institucionalna koordinacija), </a:t>
            </a:r>
            <a:r>
              <a:rPr lang="hr-BA" sz="1500" dirty="0">
                <a:solidFill>
                  <a:srgbClr val="0033CC"/>
                </a:solidFill>
                <a:latin typeface="Times New Roman" pitchFamily="18" charset="0"/>
                <a:cs typeface="Times New Roman" pitchFamily="18" charset="0"/>
              </a:rPr>
              <a:t>uključivanje svih aktera </a:t>
            </a:r>
            <a:r>
              <a:rPr lang="hr-BA" sz="1500" dirty="0">
                <a:latin typeface="Times New Roman" pitchFamily="18" charset="0"/>
                <a:cs typeface="Times New Roman" pitchFamily="18" charset="0"/>
              </a:rPr>
              <a:t>u proces kreiranja politika</a:t>
            </a: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p:txBody>
      </p:sp>
      <p:sp>
        <p:nvSpPr>
          <p:cNvPr id="14" name="Content Placeholder 2"/>
          <p:cNvSpPr txBox="1">
            <a:spLocks/>
          </p:cNvSpPr>
          <p:nvPr/>
        </p:nvSpPr>
        <p:spPr bwMode="auto">
          <a:xfrm>
            <a:off x="4512472" y="2647588"/>
            <a:ext cx="4470889" cy="1034725"/>
          </a:xfrm>
          <a:prstGeom prst="rect">
            <a:avLst/>
          </a:prstGeom>
          <a:solidFill>
            <a:schemeClr val="bg2"/>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marL="342900" indent="-342900" eaLnBrk="0" hangingPunct="0">
              <a:spcBef>
                <a:spcPts val="575"/>
              </a:spcBef>
              <a:buSzPct val="85000"/>
              <a:defRPr/>
            </a:pPr>
            <a:r>
              <a:rPr lang="hr-BA" b="1" dirty="0">
                <a:latin typeface="Times New Roman" pitchFamily="18" charset="0"/>
                <a:cs typeface="Times New Roman" pitchFamily="18" charset="0"/>
              </a:rPr>
              <a:t>2. Zajednički memorandum o uključivanju </a:t>
            </a:r>
            <a:r>
              <a:rPr lang="hr-BA" dirty="0">
                <a:latin typeface="Times New Roman" pitchFamily="18" charset="0"/>
                <a:cs typeface="Times New Roman" pitchFamily="18" charset="0"/>
              </a:rPr>
              <a:t>(JIM) za zemlje u statusu kandidata</a:t>
            </a: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p:txBody>
      </p:sp>
      <p:sp>
        <p:nvSpPr>
          <p:cNvPr id="15" name="Content Placeholder 2"/>
          <p:cNvSpPr txBox="1">
            <a:spLocks/>
          </p:cNvSpPr>
          <p:nvPr/>
        </p:nvSpPr>
        <p:spPr bwMode="auto">
          <a:xfrm>
            <a:off x="4504235" y="3850315"/>
            <a:ext cx="4503841" cy="1080031"/>
          </a:xfrm>
          <a:prstGeom prst="rect">
            <a:avLst/>
          </a:prstGeom>
          <a:solidFill>
            <a:schemeClr val="bg2"/>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marL="342900" indent="-342900" eaLnBrk="0" hangingPunct="0">
              <a:spcBef>
                <a:spcPts val="575"/>
              </a:spcBef>
              <a:buSzPct val="85000"/>
              <a:defRPr/>
            </a:pPr>
            <a:r>
              <a:rPr lang="hr-BA" b="1" dirty="0">
                <a:latin typeface="Times New Roman" pitchFamily="18" charset="0"/>
                <a:cs typeface="Times New Roman" pitchFamily="18" charset="0"/>
              </a:rPr>
              <a:t>3. Indikatori</a:t>
            </a:r>
          </a:p>
          <a:p>
            <a:pPr marL="274320" lvl="1" indent="-365760" eaLnBrk="0" hangingPunct="0">
              <a:spcBef>
                <a:spcPts val="0"/>
              </a:spcBef>
              <a:buSzPct val="85000"/>
              <a:buFont typeface="Wingdings" pitchFamily="2" charset="2"/>
              <a:buChar char="q"/>
              <a:defRPr/>
            </a:pPr>
            <a:r>
              <a:rPr lang="hr-BA" sz="1600" dirty="0">
                <a:solidFill>
                  <a:srgbClr val="0033CC"/>
                </a:solidFill>
                <a:latin typeface="Times New Roman" pitchFamily="18" charset="0"/>
                <a:cs typeface="Times New Roman" pitchFamily="18" charset="0"/>
              </a:rPr>
              <a:t>Leaken indikatori (HBS/SILC)</a:t>
            </a:r>
          </a:p>
          <a:p>
            <a:pPr marL="274320" lvl="1" indent="-365760" eaLnBrk="0" hangingPunct="0">
              <a:spcBef>
                <a:spcPts val="0"/>
              </a:spcBef>
              <a:buSzPct val="85000"/>
              <a:buFont typeface="Wingdings" pitchFamily="2" charset="2"/>
              <a:buChar char="q"/>
              <a:defRPr/>
            </a:pPr>
            <a:r>
              <a:rPr lang="hr-BA" sz="1600" dirty="0">
                <a:solidFill>
                  <a:srgbClr val="0033CC"/>
                </a:solidFill>
                <a:latin typeface="Times New Roman" pitchFamily="18" charset="0"/>
                <a:cs typeface="Times New Roman" pitchFamily="18" charset="0"/>
              </a:rPr>
              <a:t>Sekundarni indikatori (BiH specifični)</a:t>
            </a:r>
          </a:p>
          <a:p>
            <a:pPr marL="547688" lvl="1" indent="-228600" eaLnBrk="0" hangingPunct="0">
              <a:spcBef>
                <a:spcPts val="375"/>
              </a:spcBef>
              <a:buSzPct val="85000"/>
              <a:buFont typeface="Wingdings 2" pitchFamily="18" charset="2"/>
              <a:buChar char=""/>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a:p>
            <a:pPr marL="273050" indent="-273050" eaLnBrk="0" hangingPunct="0">
              <a:spcBef>
                <a:spcPts val="575"/>
              </a:spcBef>
              <a:buSzPct val="85000"/>
              <a:buFont typeface="Wingdings 2" pitchFamily="18" charset="2"/>
              <a:buChar char=""/>
              <a:defRPr/>
            </a:pPr>
            <a:endParaRPr lang="hr-BA" dirty="0">
              <a:latin typeface="Times New Roman" pitchFamily="18" charset="0"/>
              <a:cs typeface="Times New Roman" pitchFamily="18" charset="0"/>
            </a:endParaRPr>
          </a:p>
        </p:txBody>
      </p:sp>
      <p:sp>
        <p:nvSpPr>
          <p:cNvPr id="16" name="Content Placeholder 2"/>
          <p:cNvSpPr txBox="1">
            <a:spLocks/>
          </p:cNvSpPr>
          <p:nvPr/>
        </p:nvSpPr>
        <p:spPr bwMode="auto">
          <a:xfrm>
            <a:off x="4515293" y="5060627"/>
            <a:ext cx="4472296" cy="684616"/>
          </a:xfrm>
          <a:prstGeom prst="rect">
            <a:avLst/>
          </a:prstGeom>
          <a:solidFill>
            <a:schemeClr val="bg2"/>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marL="342900" indent="-342900" eaLnBrk="0" hangingPunct="0">
              <a:spcBef>
                <a:spcPts val="575"/>
              </a:spcBef>
              <a:buSzPct val="85000"/>
              <a:defRPr/>
            </a:pPr>
            <a:r>
              <a:rPr lang="hr-BA" b="1" dirty="0">
                <a:latin typeface="Times New Roman" pitchFamily="18" charset="0"/>
                <a:cs typeface="Times New Roman" pitchFamily="18" charset="0"/>
              </a:rPr>
              <a:t>4. </a:t>
            </a:r>
            <a:r>
              <a:rPr lang="hr-BA" b="1" dirty="0">
                <a:solidFill>
                  <a:srgbClr val="0033CC"/>
                </a:solidFill>
                <a:latin typeface="Times New Roman" pitchFamily="18" charset="0"/>
                <a:cs typeface="Times New Roman" pitchFamily="18" charset="0"/>
              </a:rPr>
              <a:t>Monitoring aranžman implementacije </a:t>
            </a:r>
            <a:r>
              <a:rPr lang="hr-BA" dirty="0">
                <a:latin typeface="Times New Roman" pitchFamily="18" charset="0"/>
                <a:cs typeface="Times New Roman" pitchFamily="18" charset="0"/>
              </a:rPr>
              <a:t>SIS (u pripremi)</a:t>
            </a:r>
          </a:p>
          <a:p>
            <a:pPr marL="273050" indent="-273050" eaLnBrk="0" hangingPunct="0">
              <a:spcBef>
                <a:spcPts val="575"/>
              </a:spcBef>
              <a:buSzPct val="85000"/>
              <a:buFont typeface="Wingdings 2" pitchFamily="18" charset="2"/>
              <a:buChar char=""/>
              <a:defRPr/>
            </a:pPr>
            <a:endParaRPr lang="hr-BA" dirty="0">
              <a:solidFill>
                <a:srgbClr val="0033CC"/>
              </a:solidFill>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9FBD428D-FF24-4E6A-8F0B-EE0D3039B47E}" type="slidenum">
              <a:rPr lang="en-US"/>
              <a:pPr>
                <a:defRPr/>
              </a:pPr>
              <a:t>18</a:t>
            </a:fld>
            <a:endParaRPr lang="en-US"/>
          </a:p>
        </p:txBody>
      </p:sp>
      <p:sp>
        <p:nvSpPr>
          <p:cNvPr id="23554" name="Title 1"/>
          <p:cNvSpPr>
            <a:spLocks noGrp="1"/>
          </p:cNvSpPr>
          <p:nvPr>
            <p:ph type="title"/>
          </p:nvPr>
        </p:nvSpPr>
        <p:spPr>
          <a:xfrm>
            <a:off x="0" y="373063"/>
            <a:ext cx="9144000" cy="604837"/>
          </a:xfrm>
          <a:solidFill>
            <a:srgbClr val="FFFF00"/>
          </a:solidFill>
        </p:spPr>
        <p:txBody>
          <a:bodyPr rtlCol="0">
            <a:normAutofit fontScale="90000"/>
          </a:bodyPr>
          <a:lstStyle/>
          <a:p>
            <a:pPr fontAlgn="auto">
              <a:spcAft>
                <a:spcPts val="0"/>
              </a:spcAft>
              <a:defRPr/>
            </a:pPr>
            <a:r>
              <a:rPr lang="hr-BA" sz="3200" b="1" dirty="0" smtClean="0">
                <a:latin typeface="Times New Roman" pitchFamily="18" charset="0"/>
                <a:cs typeface="Times New Roman" pitchFamily="18" charset="0"/>
              </a:rPr>
              <a:t>Uloga NVO sektora u pripremi (1) </a:t>
            </a:r>
            <a:br>
              <a:rPr lang="hr-BA" sz="3200" b="1" dirty="0" smtClean="0">
                <a:latin typeface="Times New Roman" pitchFamily="18" charset="0"/>
                <a:cs typeface="Times New Roman" pitchFamily="18" charset="0"/>
              </a:rPr>
            </a:br>
            <a:r>
              <a:rPr lang="hr-BA" sz="2700" dirty="0" smtClean="0">
                <a:latin typeface="Times New Roman" pitchFamily="18" charset="0"/>
                <a:cs typeface="Times New Roman" pitchFamily="18" charset="0"/>
              </a:rPr>
              <a:t>strategija socijalnog uključivanja</a:t>
            </a:r>
            <a:endParaRPr lang="en-US" sz="3200" dirty="0" smtClean="0">
              <a:latin typeface="Times New Roman" pitchFamily="18" charset="0"/>
              <a:cs typeface="Times New Roman" pitchFamily="18" charset="0"/>
            </a:endParaRPr>
          </a:p>
        </p:txBody>
      </p:sp>
      <p:sp>
        <p:nvSpPr>
          <p:cNvPr id="3" name="Content Placeholder 2"/>
          <p:cNvSpPr>
            <a:spLocks noGrp="1"/>
          </p:cNvSpPr>
          <p:nvPr>
            <p:ph idx="1"/>
          </p:nvPr>
        </p:nvSpPr>
        <p:spPr>
          <a:xfrm>
            <a:off x="179388" y="1184275"/>
            <a:ext cx="8964612" cy="5673725"/>
          </a:xfrm>
        </p:spPr>
        <p:txBody>
          <a:bodyPr rtlCol="0">
            <a:noAutofit/>
          </a:bodyPr>
          <a:lstStyle/>
          <a:p>
            <a:pPr marL="274320" indent="-274320" fontAlgn="auto">
              <a:spcBef>
                <a:spcPts val="580"/>
              </a:spcBef>
              <a:spcAft>
                <a:spcPts val="0"/>
              </a:spcAft>
              <a:buClr>
                <a:schemeClr val="bg1"/>
              </a:buClr>
              <a:buFont typeface="Arial" pitchFamily="34" charset="0"/>
              <a:buNone/>
              <a:defRPr/>
            </a:pPr>
            <a:r>
              <a:rPr lang="hr-BA" sz="2400" b="1" i="1" dirty="0" smtClean="0">
                <a:effectLst>
                  <a:outerShdw blurRad="38100" dist="38100" dir="2700000" algn="tl">
                    <a:srgbClr val="000000">
                      <a:alpha val="43137"/>
                    </a:srgbClr>
                  </a:outerShdw>
                </a:effectLst>
                <a:latin typeface="Times New Roman" pitchFamily="18" charset="0"/>
                <a:cs typeface="Times New Roman" pitchFamily="18" charset="0"/>
              </a:rPr>
              <a:t>EU iskustva:</a:t>
            </a:r>
          </a:p>
          <a:p>
            <a:pPr marL="274320" indent="-274320" fontAlgn="auto">
              <a:spcBef>
                <a:spcPts val="0"/>
              </a:spcBef>
              <a:spcAft>
                <a:spcPts val="0"/>
              </a:spcAft>
              <a:buClr>
                <a:schemeClr val="bg1">
                  <a:lumMod val="75000"/>
                </a:schemeClr>
              </a:buClr>
              <a:buFont typeface="Wingdings" pitchFamily="2" charset="2"/>
              <a:buChar char="q"/>
              <a:defRPr/>
            </a:pPr>
            <a:r>
              <a:rPr lang="hr-BA"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hr-BA" sz="2000" dirty="0" smtClean="0">
                <a:latin typeface="Times New Roman" pitchFamily="18" charset="0"/>
                <a:cs typeface="Times New Roman" pitchFamily="18" charset="0"/>
              </a:rPr>
              <a:t>Operativno planiranje (regulativa Evropskog socijalnog fonda ESF): partnerstvo na odgovarajućem teritorijalnom nivou u procesu pripreme ESF podrške</a:t>
            </a:r>
          </a:p>
          <a:p>
            <a:pPr marL="274320" indent="-274320" fontAlgn="auto">
              <a:spcBef>
                <a:spcPts val="0"/>
              </a:spcBef>
              <a:spcAft>
                <a:spcPts val="0"/>
              </a:spcAft>
              <a:buClr>
                <a:schemeClr val="bg1">
                  <a:lumMod val="75000"/>
                </a:schemeClr>
              </a:buClr>
              <a:buFont typeface="Wingdings" pitchFamily="2" charset="2"/>
              <a:buChar char="q"/>
              <a:defRPr/>
            </a:pPr>
            <a:r>
              <a:rPr lang="hr-BA"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hr-BA" sz="2000" dirty="0" smtClean="0">
                <a:latin typeface="Times New Roman" pitchFamily="18" charset="0"/>
                <a:cs typeface="Times New Roman" pitchFamily="18" charset="0"/>
              </a:rPr>
              <a:t>Proces pripreme (OMC zajednički ciljevi): mobilizacija svih aktera</a:t>
            </a:r>
          </a:p>
          <a:p>
            <a:pPr marL="274320" indent="-274320" fontAlgn="auto">
              <a:spcBef>
                <a:spcPts val="0"/>
              </a:spcBef>
              <a:spcAft>
                <a:spcPts val="0"/>
              </a:spcAft>
              <a:buClr>
                <a:schemeClr val="bg1">
                  <a:lumMod val="75000"/>
                </a:schemeClr>
              </a:buClr>
              <a:buFont typeface="Wingdings" pitchFamily="2" charset="2"/>
              <a:buChar char="q"/>
              <a:defRPr/>
            </a:pPr>
            <a:r>
              <a:rPr lang="hr-BA" sz="2000" dirty="0" smtClean="0">
                <a:latin typeface="Times New Roman" pitchFamily="18" charset="0"/>
                <a:cs typeface="Times New Roman" pitchFamily="18" charset="0"/>
              </a:rPr>
              <a:t> </a:t>
            </a:r>
            <a:r>
              <a:rPr lang="hr-BA" sz="2000" u="sng" dirty="0" smtClean="0">
                <a:latin typeface="Times New Roman" pitchFamily="18" charset="0"/>
                <a:cs typeface="Times New Roman" pitchFamily="18" charset="0"/>
              </a:rPr>
              <a:t>Radna tijela:  </a:t>
            </a:r>
            <a:r>
              <a:rPr lang="hr-BA" sz="2000" dirty="0" smtClean="0">
                <a:latin typeface="Times New Roman" pitchFamily="18" charset="0"/>
                <a:cs typeface="Times New Roman" pitchFamily="18" charset="0"/>
              </a:rPr>
              <a:t>Aktivnost sudjelovanje u </a:t>
            </a:r>
            <a:r>
              <a:rPr lang="hr-BA" sz="2000" u="sng" dirty="0" smtClean="0">
                <a:latin typeface="Times New Roman" pitchFamily="18" charset="0"/>
                <a:cs typeface="Times New Roman" pitchFamily="18" charset="0"/>
              </a:rPr>
              <a:t>radnim tijelima </a:t>
            </a:r>
            <a:r>
              <a:rPr lang="hr-BA" sz="2000" dirty="0" smtClean="0">
                <a:latin typeface="Times New Roman" pitchFamily="18" charset="0"/>
                <a:cs typeface="Times New Roman" pitchFamily="18" charset="0"/>
              </a:rPr>
              <a:t>na pripremi NAPs Incl (krovne NVO)</a:t>
            </a:r>
          </a:p>
          <a:p>
            <a:pPr marL="274320" indent="-274320" fontAlgn="auto">
              <a:spcBef>
                <a:spcPts val="0"/>
              </a:spcBef>
              <a:spcAft>
                <a:spcPts val="0"/>
              </a:spcAft>
              <a:buClr>
                <a:schemeClr val="bg1">
                  <a:lumMod val="75000"/>
                </a:schemeClr>
              </a:buClr>
              <a:buFont typeface="Wingdings" pitchFamily="2" charset="2"/>
              <a:buChar char="q"/>
              <a:defRPr/>
            </a:pPr>
            <a:r>
              <a:rPr lang="hr-BA" sz="2000" u="sng" dirty="0" smtClean="0">
                <a:latin typeface="Times New Roman" pitchFamily="18" charset="0"/>
                <a:cs typeface="Times New Roman" pitchFamily="18" charset="0"/>
              </a:rPr>
              <a:t>Formaliziranje odnosa </a:t>
            </a:r>
            <a:r>
              <a:rPr lang="hr-BA" sz="2000" dirty="0" smtClean="0">
                <a:latin typeface="Times New Roman" pitchFamily="18" charset="0"/>
                <a:cs typeface="Times New Roman" pitchFamily="18" charset="0"/>
              </a:rPr>
              <a:t>kroz razvoj Kodeksa i standarda u procesu konsultacija, donošenje zakonske obaveze (Bugarska), sl. </a:t>
            </a:r>
          </a:p>
          <a:p>
            <a:pPr marL="274320" indent="-274320" fontAlgn="auto">
              <a:spcBef>
                <a:spcPts val="0"/>
              </a:spcBef>
              <a:spcAft>
                <a:spcPts val="0"/>
              </a:spcAft>
              <a:buClr>
                <a:schemeClr val="bg1">
                  <a:lumMod val="75000"/>
                </a:schemeClr>
              </a:buClr>
              <a:buFont typeface="Wingdings" pitchFamily="2" charset="2"/>
              <a:buChar char="q"/>
              <a:defRPr/>
            </a:pPr>
            <a:r>
              <a:rPr lang="hr-BA" sz="2000" dirty="0" smtClean="0">
                <a:latin typeface="Times New Roman" pitchFamily="18" charset="0"/>
                <a:cs typeface="Times New Roman" pitchFamily="18" charset="0"/>
              </a:rPr>
              <a:t>Uspostavljanje pravila djelovanja NVO sektora (Finska, pravila zastupljenosti)</a:t>
            </a:r>
          </a:p>
          <a:p>
            <a:pPr marL="274320" indent="-274320" fontAlgn="auto">
              <a:spcBef>
                <a:spcPts val="0"/>
              </a:spcBef>
              <a:spcAft>
                <a:spcPts val="0"/>
              </a:spcAft>
              <a:buClr>
                <a:schemeClr val="bg1">
                  <a:lumMod val="75000"/>
                </a:schemeClr>
              </a:buClr>
              <a:buFont typeface="Wingdings" pitchFamily="2" charset="2"/>
              <a:buChar char="q"/>
              <a:defRPr/>
            </a:pPr>
            <a:r>
              <a:rPr lang="hr-BA" sz="2000" u="sng" dirty="0" smtClean="0">
                <a:latin typeface="Times New Roman" pitchFamily="18" charset="0"/>
                <a:cs typeface="Times New Roman" pitchFamily="18" charset="0"/>
              </a:rPr>
              <a:t>Informisanje NVOa:</a:t>
            </a:r>
            <a:r>
              <a:rPr lang="hr-BA" sz="2000" dirty="0" smtClean="0">
                <a:latin typeface="Times New Roman" pitchFamily="18" charset="0"/>
                <a:cs typeface="Times New Roman" pitchFamily="18" charset="0"/>
              </a:rPr>
              <a:t> Socijalni forum  (SIF Irska) kao mehanizam konsultacija, mjesto dijaloga i razmjene informacija svih aktera</a:t>
            </a:r>
          </a:p>
          <a:p>
            <a:pPr marL="274320" indent="-274320" fontAlgn="auto">
              <a:spcBef>
                <a:spcPts val="0"/>
              </a:spcBef>
              <a:spcAft>
                <a:spcPts val="0"/>
              </a:spcAft>
              <a:buClr>
                <a:schemeClr val="bg1">
                  <a:lumMod val="75000"/>
                </a:schemeClr>
              </a:buClr>
              <a:buFont typeface="Wingdings" pitchFamily="2" charset="2"/>
              <a:buChar char="q"/>
              <a:defRPr/>
            </a:pPr>
            <a:r>
              <a:rPr lang="hr-BA" sz="2000" dirty="0" smtClean="0">
                <a:latin typeface="Times New Roman" pitchFamily="18" charset="0"/>
                <a:cs typeface="Times New Roman" pitchFamily="18" charset="0"/>
              </a:rPr>
              <a:t>Djelovanje preko različitih oblika centralizacije NVO –a koji se bave temom SU</a:t>
            </a:r>
          </a:p>
          <a:p>
            <a:pPr marL="274320" indent="-274320" fontAlgn="auto">
              <a:spcBef>
                <a:spcPts val="580"/>
              </a:spcBef>
              <a:spcAft>
                <a:spcPts val="0"/>
              </a:spcAft>
              <a:buClr>
                <a:schemeClr val="bg1"/>
              </a:buClr>
              <a:buFont typeface="Arial" pitchFamily="34" charset="0"/>
              <a:buNone/>
              <a:defRPr/>
            </a:pPr>
            <a:r>
              <a:rPr lang="hr-BA" sz="2400" i="1" dirty="0" smtClean="0">
                <a:effectLst>
                  <a:outerShdw blurRad="38100" dist="38100" dir="2700000" algn="tl">
                    <a:srgbClr val="000000">
                      <a:alpha val="43137"/>
                    </a:srgbClr>
                  </a:outerShdw>
                </a:effectLst>
                <a:latin typeface="Times New Roman" pitchFamily="18" charset="0"/>
                <a:cs typeface="Times New Roman" pitchFamily="18" charset="0"/>
              </a:rPr>
              <a:t>BH iskustvo: </a:t>
            </a:r>
          </a:p>
          <a:p>
            <a:pPr marL="274320" indent="-274320" fontAlgn="auto">
              <a:spcBef>
                <a:spcPts val="0"/>
              </a:spcBef>
              <a:spcAft>
                <a:spcPts val="0"/>
              </a:spcAft>
              <a:buClr>
                <a:schemeClr val="bg1">
                  <a:lumMod val="75000"/>
                </a:schemeClr>
              </a:buClr>
              <a:buFont typeface="Wingdings" pitchFamily="2" charset="2"/>
              <a:buChar char="q"/>
              <a:defRPr/>
            </a:pPr>
            <a:r>
              <a:rPr lang="hr-BA" sz="2000" dirty="0" smtClean="0">
                <a:latin typeface="Times New Roman" pitchFamily="18" charset="0"/>
                <a:cs typeface="Times New Roman" pitchFamily="18" charset="0"/>
              </a:rPr>
              <a:t>NVO sektor je preko predstavnika mrežnih organizacija uključen u proces pripreme strateških dokumenata (SRS 2004-2007, SSU 2008-2013) kroz radne grupe </a:t>
            </a:r>
          </a:p>
          <a:p>
            <a:pPr marL="274320" indent="-274320" fontAlgn="auto">
              <a:spcBef>
                <a:spcPts val="0"/>
              </a:spcBef>
              <a:spcAft>
                <a:spcPts val="0"/>
              </a:spcAft>
              <a:buClr>
                <a:schemeClr val="bg1">
                  <a:lumMod val="75000"/>
                </a:schemeClr>
              </a:buClr>
              <a:buFont typeface="Wingdings" pitchFamily="2" charset="2"/>
              <a:buChar char="q"/>
              <a:defRPr/>
            </a:pPr>
            <a:r>
              <a:rPr lang="hr-BA" sz="2000" dirty="0" smtClean="0">
                <a:latin typeface="Times New Roman" pitchFamily="18" charset="0"/>
                <a:cs typeface="Times New Roman" pitchFamily="18" charset="0"/>
              </a:rPr>
              <a:t>Nedostatak daljne koordinacije unutar samog NVO sektora</a:t>
            </a:r>
          </a:p>
          <a:p>
            <a:pPr marL="274320" indent="-274320" fontAlgn="auto">
              <a:spcBef>
                <a:spcPts val="0"/>
              </a:spcBef>
              <a:spcAft>
                <a:spcPts val="0"/>
              </a:spcAft>
              <a:buClr>
                <a:schemeClr val="bg1">
                  <a:lumMod val="75000"/>
                </a:schemeClr>
              </a:buClr>
              <a:buFont typeface="Wingdings" pitchFamily="2" charset="2"/>
              <a:buChar char="q"/>
              <a:defRPr/>
            </a:pPr>
            <a:r>
              <a:rPr lang="hr-BA" sz="2000" dirty="0" smtClean="0">
                <a:latin typeface="Times New Roman" pitchFamily="18" charset="0"/>
                <a:cs typeface="Times New Roman" pitchFamily="18" charset="0"/>
              </a:rPr>
              <a:t>Mehanizmi saradnje na entitetskom nivou (SPAG) i kantonalnom (SPUG)</a:t>
            </a:r>
          </a:p>
          <a:p>
            <a:pPr marL="274320" indent="-274320" fontAlgn="auto">
              <a:spcBef>
                <a:spcPts val="580"/>
              </a:spcBef>
              <a:spcAft>
                <a:spcPts val="0"/>
              </a:spcAft>
              <a:buClr>
                <a:schemeClr val="bg1"/>
              </a:buClr>
              <a:buFont typeface="Arial" pitchFamily="34" charset="0"/>
              <a:buChar char="•"/>
              <a:defRPr/>
            </a:pPr>
            <a:endParaRPr lang="hr-BA" sz="2400" i="1" dirty="0" smtClean="0">
              <a:effectLst>
                <a:outerShdw blurRad="38100" dist="38100" dir="2700000" algn="tl">
                  <a:srgbClr val="000000">
                    <a:alpha val="43137"/>
                  </a:srgbClr>
                </a:outerShdw>
              </a:effectLst>
              <a:latin typeface="Times New Roman" pitchFamily="18" charset="0"/>
              <a:cs typeface="Times New Roman" pitchFamily="18" charset="0"/>
            </a:endParaRPr>
          </a:p>
          <a:p>
            <a:pPr marL="274320" indent="-274320" fontAlgn="auto">
              <a:spcBef>
                <a:spcPts val="580"/>
              </a:spcBef>
              <a:spcAft>
                <a:spcPts val="0"/>
              </a:spcAft>
              <a:buClr>
                <a:schemeClr val="bg1"/>
              </a:buClr>
              <a:buFont typeface="Arial" pitchFamily="34" charset="0"/>
              <a:buNone/>
              <a:defRPr/>
            </a:pPr>
            <a:endParaRPr lang="hr-BA" sz="2400" i="1"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BE2FBA33-53C2-4AC2-95C9-7280A37A4D7D}" type="slidenum">
              <a:rPr lang="en-US"/>
              <a:pPr>
                <a:defRPr/>
              </a:pPr>
              <a:t>19</a:t>
            </a:fld>
            <a:endParaRPr lang="en-US"/>
          </a:p>
        </p:txBody>
      </p:sp>
      <p:sp>
        <p:nvSpPr>
          <p:cNvPr id="23554" name="Title 1"/>
          <p:cNvSpPr>
            <a:spLocks noGrp="1"/>
          </p:cNvSpPr>
          <p:nvPr>
            <p:ph type="title"/>
          </p:nvPr>
        </p:nvSpPr>
        <p:spPr>
          <a:xfrm>
            <a:off x="560388" y="373063"/>
            <a:ext cx="8112125" cy="604837"/>
          </a:xfrm>
        </p:spPr>
        <p:txBody>
          <a:bodyPr rtlCol="0">
            <a:normAutofit fontScale="90000"/>
          </a:bodyPr>
          <a:lstStyle/>
          <a:p>
            <a:pPr fontAlgn="auto">
              <a:spcAft>
                <a:spcPts val="0"/>
              </a:spcAft>
              <a:defRPr/>
            </a:pPr>
            <a:r>
              <a:rPr lang="hr-BA" sz="3200" b="1" dirty="0" smtClean="0">
                <a:latin typeface="Times New Roman" pitchFamily="18" charset="0"/>
                <a:cs typeface="Times New Roman" pitchFamily="18" charset="0"/>
              </a:rPr>
              <a:t>Uloga NVOa u implementaciji (2)</a:t>
            </a:r>
            <a:br>
              <a:rPr lang="hr-BA" sz="3200" b="1" dirty="0" smtClean="0">
                <a:latin typeface="Times New Roman" pitchFamily="18" charset="0"/>
                <a:cs typeface="Times New Roman" pitchFamily="18" charset="0"/>
              </a:rPr>
            </a:br>
            <a:r>
              <a:rPr lang="hr-BA" sz="2700" dirty="0" smtClean="0">
                <a:latin typeface="Times New Roman" pitchFamily="18" charset="0"/>
                <a:cs typeface="Times New Roman" pitchFamily="18" charset="0"/>
              </a:rPr>
              <a:t>strategije socijalnog uključivanja</a:t>
            </a:r>
            <a:endParaRPr lang="en-US" sz="3200" dirty="0" smtClean="0">
              <a:latin typeface="Times New Roman" pitchFamily="18" charset="0"/>
              <a:cs typeface="Times New Roman" pitchFamily="18" charset="0"/>
            </a:endParaRPr>
          </a:p>
        </p:txBody>
      </p:sp>
      <p:sp>
        <p:nvSpPr>
          <p:cNvPr id="3" name="Content Placeholder 2"/>
          <p:cNvSpPr>
            <a:spLocks noGrp="1"/>
          </p:cNvSpPr>
          <p:nvPr>
            <p:ph idx="1"/>
          </p:nvPr>
        </p:nvSpPr>
        <p:spPr>
          <a:xfrm>
            <a:off x="314325" y="1189038"/>
            <a:ext cx="8620125" cy="5451475"/>
          </a:xfrm>
        </p:spPr>
        <p:txBody>
          <a:bodyPr rtlCol="0">
            <a:noAutofit/>
          </a:bodyPr>
          <a:lstStyle/>
          <a:p>
            <a:pPr marL="274320" indent="-274320" fontAlgn="auto">
              <a:spcBef>
                <a:spcPts val="580"/>
              </a:spcBef>
              <a:spcAft>
                <a:spcPts val="0"/>
              </a:spcAft>
              <a:buClr>
                <a:schemeClr val="bg1"/>
              </a:buClr>
              <a:buFont typeface="Arial" pitchFamily="34" charset="0"/>
              <a:buNone/>
              <a:defRPr/>
            </a:pPr>
            <a:r>
              <a:rPr lang="hr-BA" sz="2400" b="1" i="1" dirty="0" smtClean="0">
                <a:effectLst>
                  <a:outerShdw blurRad="38100" dist="38100" dir="2700000" algn="tl">
                    <a:srgbClr val="000000">
                      <a:alpha val="43137"/>
                    </a:srgbClr>
                  </a:outerShdw>
                </a:effectLst>
                <a:latin typeface="Times New Roman" pitchFamily="18" charset="0"/>
                <a:cs typeface="Times New Roman" pitchFamily="18" charset="0"/>
              </a:rPr>
              <a:t>EU iskustva:</a:t>
            </a:r>
          </a:p>
          <a:p>
            <a:pPr marL="274320" indent="-274320" fontAlgn="auto">
              <a:spcBef>
                <a:spcPts val="0"/>
              </a:spcBef>
              <a:spcAft>
                <a:spcPts val="0"/>
              </a:spcAft>
              <a:buClr>
                <a:schemeClr val="bg1">
                  <a:lumMod val="85000"/>
                </a:schemeClr>
              </a:buClr>
              <a:buFont typeface="Wingdings" pitchFamily="2" charset="2"/>
              <a:buChar char="q"/>
              <a:defRPr/>
            </a:pPr>
            <a:r>
              <a:rPr lang="hr-BA"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hr-BA" sz="2000" dirty="0" smtClean="0">
                <a:latin typeface="Times New Roman" pitchFamily="18" charset="0"/>
                <a:cs typeface="Times New Roman" pitchFamily="18" charset="0"/>
              </a:rPr>
              <a:t>Operativno planiranje (regulativa Evropskog socijalnog fonda ESF): partnerstvo u upravljanju na odgovarajućem teritorijalnom nivou u procesu implementacije  ESF podrške</a:t>
            </a:r>
          </a:p>
          <a:p>
            <a:pPr marL="274320" indent="-274320" fontAlgn="auto">
              <a:spcBef>
                <a:spcPts val="0"/>
              </a:spcBef>
              <a:spcAft>
                <a:spcPts val="0"/>
              </a:spcAft>
              <a:buClr>
                <a:schemeClr val="bg1">
                  <a:lumMod val="85000"/>
                </a:schemeClr>
              </a:buClr>
              <a:buFont typeface="Wingdings" pitchFamily="2" charset="2"/>
              <a:buChar char="q"/>
              <a:defRPr/>
            </a:pPr>
            <a:r>
              <a:rPr lang="hr-BA" sz="2000" dirty="0" smtClean="0">
                <a:latin typeface="Times New Roman" pitchFamily="18" charset="0"/>
                <a:cs typeface="Times New Roman" pitchFamily="18" charset="0"/>
              </a:rPr>
              <a:t>Partnerstvo u projektima (regulativa Evropskog socijalnog fonda ESF): umrežavanje aktera na različitim teritorijalnim nivoima u cilju reformisanja područja zapošljavanja i uključenosti na tržište rada</a:t>
            </a:r>
          </a:p>
          <a:p>
            <a:pPr marL="674370" lvl="1" indent="-274320" fontAlgn="auto">
              <a:spcBef>
                <a:spcPts val="0"/>
              </a:spcBef>
              <a:spcAft>
                <a:spcPts val="0"/>
              </a:spcAft>
              <a:buClr>
                <a:schemeClr val="bg1">
                  <a:lumMod val="85000"/>
                </a:schemeClr>
              </a:buClr>
              <a:buFont typeface="Wingdings" pitchFamily="2" charset="2"/>
              <a:buChar char="q"/>
              <a:defRPr/>
            </a:pPr>
            <a:r>
              <a:rPr lang="hr-BA" sz="1800" i="1" dirty="0" smtClean="0">
                <a:latin typeface="Times New Roman" pitchFamily="18" charset="0"/>
                <a:cs typeface="Times New Roman" pitchFamily="18" charset="0"/>
              </a:rPr>
              <a:t>Teritorijalni paktovi</a:t>
            </a:r>
          </a:p>
          <a:p>
            <a:pPr marL="674370" lvl="1" indent="-274320" fontAlgn="auto">
              <a:spcBef>
                <a:spcPts val="0"/>
              </a:spcBef>
              <a:spcAft>
                <a:spcPts val="0"/>
              </a:spcAft>
              <a:buClr>
                <a:schemeClr val="bg1">
                  <a:lumMod val="85000"/>
                </a:schemeClr>
              </a:buClr>
              <a:buFont typeface="Wingdings" pitchFamily="2" charset="2"/>
              <a:buChar char="q"/>
              <a:defRPr/>
            </a:pPr>
            <a:r>
              <a:rPr lang="hr-BA" sz="1800" i="1" dirty="0" smtClean="0">
                <a:latin typeface="Times New Roman" pitchFamily="18" charset="0"/>
                <a:cs typeface="Times New Roman" pitchFamily="18" charset="0"/>
              </a:rPr>
              <a:t>Socijalno poduzetnišvo</a:t>
            </a:r>
          </a:p>
          <a:p>
            <a:pPr marL="274320" indent="-274320" fontAlgn="auto">
              <a:spcBef>
                <a:spcPts val="0"/>
              </a:spcBef>
              <a:spcAft>
                <a:spcPts val="0"/>
              </a:spcAft>
              <a:buClr>
                <a:schemeClr val="bg1">
                  <a:lumMod val="85000"/>
                </a:schemeClr>
              </a:buClr>
              <a:buFont typeface="Wingdings" pitchFamily="2" charset="2"/>
              <a:buChar char="q"/>
              <a:defRPr/>
            </a:pPr>
            <a:r>
              <a:rPr lang="hr-BA" sz="2000" dirty="0" smtClean="0">
                <a:latin typeface="Times New Roman" pitchFamily="18" charset="0"/>
                <a:cs typeface="Times New Roman" pitchFamily="18" charset="0"/>
              </a:rPr>
              <a:t>Partnerstvo značajno utiče na mogućnost aborpcije EU fondova</a:t>
            </a:r>
          </a:p>
          <a:p>
            <a:pPr marL="274320" indent="-274320" fontAlgn="auto">
              <a:spcBef>
                <a:spcPts val="0"/>
              </a:spcBef>
              <a:spcAft>
                <a:spcPts val="0"/>
              </a:spcAft>
              <a:buClr>
                <a:schemeClr val="bg1">
                  <a:lumMod val="85000"/>
                </a:schemeClr>
              </a:buClr>
              <a:buFont typeface="Wingdings" pitchFamily="2" charset="2"/>
              <a:buChar char="q"/>
              <a:defRPr/>
            </a:pPr>
            <a:r>
              <a:rPr lang="hr-BA" sz="2000" dirty="0" smtClean="0">
                <a:latin typeface="Times New Roman" pitchFamily="18" charset="0"/>
                <a:cs typeface="Times New Roman" pitchFamily="18" charset="0"/>
              </a:rPr>
              <a:t>Udruživanje materijalnih i nematerijalnih  sredstava u cilju absorpcije </a:t>
            </a:r>
          </a:p>
          <a:p>
            <a:pPr marL="274320" indent="-274320" fontAlgn="auto">
              <a:spcBef>
                <a:spcPts val="0"/>
              </a:spcBef>
              <a:spcAft>
                <a:spcPts val="0"/>
              </a:spcAft>
              <a:buClr>
                <a:schemeClr val="bg1">
                  <a:lumMod val="85000"/>
                </a:schemeClr>
              </a:buClr>
              <a:buFont typeface="Wingdings" pitchFamily="2" charset="2"/>
              <a:buChar char="q"/>
              <a:defRPr/>
            </a:pPr>
            <a:endParaRPr lang="hr-BA" sz="2000" dirty="0" smtClean="0">
              <a:latin typeface="Times New Roman" pitchFamily="18" charset="0"/>
              <a:cs typeface="Times New Roman" pitchFamily="18" charset="0"/>
            </a:endParaRPr>
          </a:p>
          <a:p>
            <a:pPr marL="274320" indent="-274320" fontAlgn="auto">
              <a:spcBef>
                <a:spcPts val="580"/>
              </a:spcBef>
              <a:spcAft>
                <a:spcPts val="0"/>
              </a:spcAft>
              <a:buClr>
                <a:schemeClr val="bg1">
                  <a:lumMod val="85000"/>
                </a:schemeClr>
              </a:buClr>
              <a:buFont typeface="Arial" pitchFamily="34" charset="0"/>
              <a:buNone/>
              <a:defRPr/>
            </a:pPr>
            <a:r>
              <a:rPr lang="hr-BA" sz="2400" b="1" i="1" dirty="0" smtClean="0">
                <a:effectLst>
                  <a:outerShdw blurRad="38100" dist="38100" dir="2700000" algn="tl">
                    <a:srgbClr val="000000">
                      <a:alpha val="43137"/>
                    </a:srgbClr>
                  </a:outerShdw>
                </a:effectLst>
                <a:latin typeface="Times New Roman" pitchFamily="18" charset="0"/>
                <a:cs typeface="Times New Roman" pitchFamily="18" charset="0"/>
              </a:rPr>
              <a:t>BH iskustva:</a:t>
            </a:r>
          </a:p>
          <a:p>
            <a:pPr marL="274320" indent="-274320" fontAlgn="auto">
              <a:spcBef>
                <a:spcPts val="0"/>
              </a:spcBef>
              <a:spcAft>
                <a:spcPts val="0"/>
              </a:spcAft>
              <a:buClr>
                <a:schemeClr val="bg1">
                  <a:lumMod val="85000"/>
                </a:schemeClr>
              </a:buClr>
              <a:buFont typeface="Wingdings" pitchFamily="2" charset="2"/>
              <a:buChar char="q"/>
              <a:defRPr/>
            </a:pPr>
            <a:r>
              <a:rPr lang="hr-BA" sz="2000" dirty="0" smtClean="0">
                <a:latin typeface="Times New Roman" pitchFamily="18" charset="0"/>
                <a:cs typeface="Times New Roman" pitchFamily="18" charset="0"/>
              </a:rPr>
              <a:t>Usmjerenost NVO sektora u implementaciji prema izvorima finansiranja (MZ)</a:t>
            </a:r>
          </a:p>
          <a:p>
            <a:pPr marL="274320" indent="-274320" fontAlgn="auto">
              <a:spcBef>
                <a:spcPts val="0"/>
              </a:spcBef>
              <a:spcAft>
                <a:spcPts val="0"/>
              </a:spcAft>
              <a:buClr>
                <a:schemeClr val="bg1">
                  <a:lumMod val="85000"/>
                </a:schemeClr>
              </a:buClr>
              <a:buFont typeface="Wingdings" pitchFamily="2" charset="2"/>
              <a:buChar char="q"/>
              <a:defRPr/>
            </a:pPr>
            <a:r>
              <a:rPr lang="bs-Latn-BA" sz="2000" dirty="0" smtClean="0">
                <a:latin typeface="Times New Roman" pitchFamily="18" charset="0"/>
                <a:cs typeface="Times New Roman" pitchFamily="18" charset="0"/>
              </a:rPr>
              <a:t>DFID projekat „Reformisanje sistema i struktura režima centralne i lokalne socijalne politike u BiH</a:t>
            </a:r>
          </a:p>
          <a:p>
            <a:pPr marL="274320" indent="-274320" fontAlgn="auto">
              <a:spcBef>
                <a:spcPts val="0"/>
              </a:spcBef>
              <a:spcAft>
                <a:spcPts val="0"/>
              </a:spcAft>
              <a:buClr>
                <a:schemeClr val="bg1">
                  <a:lumMod val="85000"/>
                </a:schemeClr>
              </a:buClr>
              <a:buFont typeface="Wingdings" pitchFamily="2" charset="2"/>
              <a:buChar char="q"/>
              <a:defRPr/>
            </a:pPr>
            <a:r>
              <a:rPr lang="bs-Latn-BA" sz="2000" dirty="0" smtClean="0">
                <a:latin typeface="Times New Roman" pitchFamily="18" charset="0"/>
                <a:cs typeface="Times New Roman" pitchFamily="18" charset="0"/>
              </a:rPr>
              <a:t>Svjetska Banka: </a:t>
            </a:r>
            <a:r>
              <a:rPr lang="hr-BA" sz="2000" dirty="0" smtClean="0">
                <a:latin typeface="Times New Roman" pitchFamily="18" charset="0"/>
                <a:cs typeface="Times New Roman" pitchFamily="18" charset="0"/>
              </a:rPr>
              <a:t>Projekat razvoja zajednica (CPD) </a:t>
            </a:r>
          </a:p>
          <a:p>
            <a:pPr marL="274320" indent="-274320" fontAlgn="auto">
              <a:spcBef>
                <a:spcPts val="580"/>
              </a:spcBef>
              <a:spcAft>
                <a:spcPts val="0"/>
              </a:spcAft>
              <a:buClr>
                <a:schemeClr val="bg1">
                  <a:lumMod val="85000"/>
                </a:schemeClr>
              </a:buClr>
              <a:buFont typeface="Arial" pitchFamily="34" charset="0"/>
              <a:buNone/>
              <a:defRPr/>
            </a:pPr>
            <a:endParaRPr lang="hr-BA" sz="2000" dirty="0" smtClean="0">
              <a:latin typeface="Times New Roman" pitchFamily="18" charset="0"/>
              <a:cs typeface="Times New Roman" pitchFamily="18" charset="0"/>
            </a:endParaRPr>
          </a:p>
          <a:p>
            <a:pPr marL="274320" indent="-274320" fontAlgn="auto">
              <a:spcBef>
                <a:spcPts val="580"/>
              </a:spcBef>
              <a:spcAft>
                <a:spcPts val="0"/>
              </a:spcAft>
              <a:buClr>
                <a:schemeClr val="bg1">
                  <a:lumMod val="85000"/>
                </a:schemeClr>
              </a:buClr>
              <a:buFont typeface="Arial" pitchFamily="34" charset="0"/>
              <a:buNone/>
              <a:defRPr/>
            </a:pPr>
            <a:endParaRPr lang="hr-BA" sz="2400" dirty="0" smtClean="0">
              <a:latin typeface="Times New Roman" pitchFamily="18" charset="0"/>
              <a:cs typeface="Times New Roman" pitchFamily="18" charset="0"/>
            </a:endParaRPr>
          </a:p>
          <a:p>
            <a:pPr marL="274320" indent="-274320" fontAlgn="auto">
              <a:spcBef>
                <a:spcPts val="580"/>
              </a:spcBef>
              <a:spcAft>
                <a:spcPts val="0"/>
              </a:spcAft>
              <a:buClr>
                <a:schemeClr val="bg1"/>
              </a:buClr>
              <a:buFont typeface="Arial" pitchFamily="34" charset="0"/>
              <a:buNone/>
              <a:defRPr/>
            </a:pPr>
            <a:endParaRPr lang="hr-BA" sz="2400" i="1"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1334A81E-E414-4D34-A75F-313D6FADA8E2}" type="slidenum">
              <a:rPr lang="en-US"/>
              <a:pPr>
                <a:defRPr/>
              </a:pPr>
              <a:t>2</a:t>
            </a:fld>
            <a:endParaRPr lang="en-US"/>
          </a:p>
        </p:txBody>
      </p:sp>
      <p:sp>
        <p:nvSpPr>
          <p:cNvPr id="3074" name="Title 1"/>
          <p:cNvSpPr>
            <a:spLocks noGrp="1"/>
          </p:cNvSpPr>
          <p:nvPr>
            <p:ph type="title"/>
          </p:nvPr>
        </p:nvSpPr>
        <p:spPr>
          <a:xfrm>
            <a:off x="0" y="288925"/>
            <a:ext cx="9144000" cy="611188"/>
          </a:xfrm>
          <a:solidFill>
            <a:srgbClr val="FFFF00">
              <a:alpha val="50195"/>
            </a:srgbClr>
          </a:solidFill>
        </p:spPr>
        <p:txBody>
          <a:bodyPr/>
          <a:lstStyle/>
          <a:p>
            <a:r>
              <a:rPr lang="hr-BA" sz="3000" b="1" smtClean="0">
                <a:latin typeface="Times New Roman" pitchFamily="18" charset="0"/>
                <a:cs typeface="Times New Roman" pitchFamily="18" charset="0"/>
              </a:rPr>
              <a:t>Sadržaj</a:t>
            </a:r>
            <a:endParaRPr lang="en-US" sz="3000" b="1" smtClean="0">
              <a:latin typeface="Times New Roman" pitchFamily="18" charset="0"/>
              <a:cs typeface="Times New Roman" pitchFamily="18" charset="0"/>
            </a:endParaRPr>
          </a:p>
        </p:txBody>
      </p:sp>
      <p:sp>
        <p:nvSpPr>
          <p:cNvPr id="3" name="Content Placeholder 2"/>
          <p:cNvSpPr>
            <a:spLocks noGrp="1"/>
          </p:cNvSpPr>
          <p:nvPr>
            <p:ph idx="1"/>
          </p:nvPr>
        </p:nvSpPr>
        <p:spPr>
          <a:xfrm>
            <a:off x="241300" y="1090613"/>
            <a:ext cx="8710613" cy="5430837"/>
          </a:xfrm>
        </p:spPr>
        <p:txBody>
          <a:bodyPr>
            <a:noAutofit/>
          </a:bodyPr>
          <a:lstStyle/>
          <a:p>
            <a:pPr marL="273050" lvl="1" indent="-273050">
              <a:spcBef>
                <a:spcPct val="0"/>
              </a:spcBef>
              <a:spcAft>
                <a:spcPts val="1200"/>
              </a:spcAft>
              <a:buClr>
                <a:srgbClr val="262626"/>
              </a:buClr>
              <a:buFont typeface="Arial" charset="0"/>
              <a:buNone/>
            </a:pPr>
            <a:endParaRPr lang="hr-BA" sz="2400" b="1" smtClean="0">
              <a:solidFill>
                <a:srgbClr val="404040"/>
              </a:solidFill>
              <a:latin typeface="Times New Roman" pitchFamily="18" charset="0"/>
              <a:cs typeface="Times New Roman" pitchFamily="18" charset="0"/>
            </a:endParaRPr>
          </a:p>
          <a:p>
            <a:pPr marL="273050" lvl="1" indent="-273050">
              <a:spcBef>
                <a:spcPct val="0"/>
              </a:spcBef>
              <a:spcAft>
                <a:spcPts val="1200"/>
              </a:spcAft>
              <a:buClr>
                <a:srgbClr val="262626"/>
              </a:buClr>
              <a:buFont typeface="Arial" charset="0"/>
              <a:buNone/>
            </a:pPr>
            <a:r>
              <a:rPr lang="hr-BA" sz="2400" b="1" smtClean="0">
                <a:solidFill>
                  <a:srgbClr val="404040"/>
                </a:solidFill>
                <a:latin typeface="Times New Roman" pitchFamily="18" charset="0"/>
                <a:cs typeface="Times New Roman" pitchFamily="18" charset="0"/>
              </a:rPr>
              <a:t>Proces socijalnog uključivanja u BiH</a:t>
            </a:r>
          </a:p>
          <a:p>
            <a:pPr marL="273050" lvl="1" indent="-273050">
              <a:spcBef>
                <a:spcPct val="0"/>
              </a:spcBef>
              <a:spcAft>
                <a:spcPts val="1200"/>
              </a:spcAft>
              <a:buClr>
                <a:srgbClr val="262626"/>
              </a:buClr>
              <a:buFont typeface="Arial" charset="0"/>
              <a:buNone/>
            </a:pPr>
            <a:r>
              <a:rPr lang="hr-BA" sz="2400" b="1" smtClean="0">
                <a:solidFill>
                  <a:srgbClr val="404040"/>
                </a:solidFill>
                <a:latin typeface="Times New Roman" pitchFamily="18" charset="0"/>
                <a:cs typeface="Times New Roman" pitchFamily="18" charset="0"/>
              </a:rPr>
              <a:t>EU proces socijalnog uključivanja</a:t>
            </a:r>
          </a:p>
          <a:p>
            <a:pPr marL="273050" lvl="1" indent="-273050">
              <a:spcBef>
                <a:spcPct val="0"/>
              </a:spcBef>
              <a:spcAft>
                <a:spcPts val="1200"/>
              </a:spcAft>
              <a:buClr>
                <a:srgbClr val="262626"/>
              </a:buClr>
              <a:buFont typeface="Arial" charset="0"/>
              <a:buNone/>
            </a:pPr>
            <a:r>
              <a:rPr lang="hr-BA" sz="2400" b="1" smtClean="0">
                <a:solidFill>
                  <a:srgbClr val="404040"/>
                </a:solidFill>
                <a:latin typeface="Times New Roman" pitchFamily="18" charset="0"/>
                <a:cs typeface="Times New Roman" pitchFamily="18" charset="0"/>
              </a:rPr>
              <a:t>Mogući modaliteti angažovanja NVO sektora</a:t>
            </a:r>
          </a:p>
          <a:p>
            <a:pPr marL="273050" lvl="1" indent="-273050">
              <a:spcBef>
                <a:spcPct val="0"/>
              </a:spcBef>
              <a:spcAft>
                <a:spcPts val="1200"/>
              </a:spcAft>
              <a:buClr>
                <a:srgbClr val="262626"/>
              </a:buClr>
              <a:buFont typeface="Arial" charset="0"/>
              <a:buNone/>
            </a:pPr>
            <a:r>
              <a:rPr lang="hr-BA" sz="2400" b="1" smtClean="0">
                <a:solidFill>
                  <a:srgbClr val="404040"/>
                </a:solidFill>
                <a:latin typeface="Times New Roman" pitchFamily="18" charset="0"/>
                <a:cs typeface="Times New Roman" pitchFamily="18" charset="0"/>
              </a:rPr>
              <a:t>Fondacija za socijalno uključivanje</a:t>
            </a:r>
          </a:p>
          <a:p>
            <a:pPr marL="273050" lvl="1" indent="-273050">
              <a:spcBef>
                <a:spcPct val="0"/>
              </a:spcBef>
              <a:spcAft>
                <a:spcPts val="1200"/>
              </a:spcAft>
              <a:buClr>
                <a:srgbClr val="262626"/>
              </a:buClr>
              <a:buFont typeface="Arial" charset="0"/>
              <a:buNone/>
            </a:pPr>
            <a:r>
              <a:rPr lang="hr-BA" sz="2400" b="1" smtClean="0">
                <a:solidFill>
                  <a:srgbClr val="404040"/>
                </a:solidFill>
                <a:latin typeface="Times New Roman" pitchFamily="18" charset="0"/>
                <a:cs typeface="Times New Roman" pitchFamily="18" charset="0"/>
              </a:rPr>
              <a:t>Preporuke</a:t>
            </a:r>
          </a:p>
          <a:p>
            <a:pPr marL="273050" lvl="1" indent="-273050">
              <a:spcBef>
                <a:spcPct val="0"/>
              </a:spcBef>
              <a:spcAft>
                <a:spcPts val="1200"/>
              </a:spcAft>
              <a:buClr>
                <a:srgbClr val="262626"/>
              </a:buClr>
              <a:buFont typeface="Arial" charset="0"/>
              <a:buNone/>
            </a:pPr>
            <a:endParaRPr lang="hr-BA" sz="2400" b="1" smtClean="0">
              <a:solidFill>
                <a:srgbClr val="404040"/>
              </a:solidFill>
              <a:latin typeface="Times New Roman" pitchFamily="18" charset="0"/>
              <a:cs typeface="Times New Roman" pitchFamily="18" charset="0"/>
            </a:endParaRPr>
          </a:p>
          <a:p>
            <a:pPr marL="273050" lvl="1" indent="-273050">
              <a:spcBef>
                <a:spcPct val="0"/>
              </a:spcBef>
              <a:spcAft>
                <a:spcPts val="1200"/>
              </a:spcAft>
              <a:buClr>
                <a:srgbClr val="262626"/>
              </a:buClr>
              <a:buFont typeface="Arial" charset="0"/>
              <a:buNone/>
            </a:pPr>
            <a:r>
              <a:rPr lang="hr-BA" sz="2400" b="1" smtClean="0">
                <a:solidFill>
                  <a:srgbClr val="404040"/>
                </a:solidFill>
                <a:latin typeface="Times New Roman" pitchFamily="18" charset="0"/>
                <a:cs typeface="Times New Roman" pitchFamily="18" charset="0"/>
              </a:rPr>
              <a:t>CILJ: Pokrenuti diskusiju o mogućnostima NVO sektora u svim fazama procesa kreiranja politika koje se odnose na PRIPREMU, IMPLEMENTACIJU, MONITORING i EVALUACIJU Strategije socijalnog uključivanja</a:t>
            </a:r>
          </a:p>
          <a:p>
            <a:pPr marL="273050" lvl="1" indent="-273050">
              <a:spcBef>
                <a:spcPts val="575"/>
              </a:spcBef>
              <a:buClr>
                <a:srgbClr val="262626"/>
              </a:buClr>
              <a:buFont typeface="Wingdings" pitchFamily="2" charset="2"/>
              <a:buChar char="q"/>
            </a:pPr>
            <a:endParaRPr lang="hr-BA" smtClean="0">
              <a:solidFill>
                <a:srgbClr val="404040"/>
              </a:solidFill>
              <a:latin typeface="Times New Roman" pitchFamily="18" charset="0"/>
              <a:cs typeface="Times New Roman" pitchFamily="18" charset="0"/>
            </a:endParaRPr>
          </a:p>
          <a:p>
            <a:pPr marL="273050" indent="-273050">
              <a:spcBef>
                <a:spcPts val="575"/>
              </a:spcBef>
              <a:buClr>
                <a:srgbClr val="262626"/>
              </a:buClr>
              <a:buFont typeface="Wingdings" pitchFamily="2" charset="2"/>
              <a:buChar char="q"/>
            </a:pPr>
            <a:endParaRPr lang="hr-BA" sz="1100" smtClean="0">
              <a:solidFill>
                <a:srgbClr val="404040"/>
              </a:solidFill>
              <a:latin typeface="Times New Roman" pitchFamily="18" charset="0"/>
              <a:cs typeface="Times New Roman" pitchFamily="18" charset="0"/>
            </a:endParaRPr>
          </a:p>
          <a:p>
            <a:pPr marL="273050" lvl="1" indent="-273050">
              <a:spcBef>
                <a:spcPts val="575"/>
              </a:spcBef>
              <a:buClr>
                <a:srgbClr val="262626"/>
              </a:buClr>
              <a:buFont typeface="Wingdings" pitchFamily="2" charset="2"/>
              <a:buChar char="§"/>
            </a:pPr>
            <a:endParaRPr lang="hr-BA" sz="1800" smtClean="0">
              <a:solidFill>
                <a:srgbClr val="404040"/>
              </a:solidFill>
              <a:latin typeface="Times New Roman" pitchFamily="18" charset="0"/>
              <a:cs typeface="Times New Roman" pitchFamily="18" charset="0"/>
            </a:endParaRPr>
          </a:p>
          <a:p>
            <a:pPr marL="273050" lvl="1" indent="-273050">
              <a:spcBef>
                <a:spcPts val="575"/>
              </a:spcBef>
              <a:buClr>
                <a:srgbClr val="262626"/>
              </a:buClr>
              <a:buFont typeface="Wingdings 2" pitchFamily="18" charset="2"/>
              <a:buChar char=""/>
            </a:pPr>
            <a:endParaRPr lang="hr-BA" sz="2000" smtClean="0">
              <a:solidFill>
                <a:srgbClr val="404040"/>
              </a:solidFill>
              <a:latin typeface="Times New Roman" pitchFamily="18" charset="0"/>
              <a:cs typeface="Times New Roman" pitchFamily="18" charset="0"/>
            </a:endParaRPr>
          </a:p>
          <a:p>
            <a:pPr marL="273050" indent="-273050">
              <a:spcBef>
                <a:spcPts val="575"/>
              </a:spcBef>
              <a:buClr>
                <a:srgbClr val="262626"/>
              </a:buClr>
              <a:buFont typeface="Wingdings 2" pitchFamily="18" charset="2"/>
              <a:buChar char=""/>
            </a:pPr>
            <a:endParaRPr lang="hr-BA" sz="1800" smtClean="0">
              <a:solidFill>
                <a:srgbClr val="404040"/>
              </a:solidFill>
              <a:latin typeface="Times New Roman" pitchFamily="18" charset="0"/>
              <a:cs typeface="Times New Roman" pitchFamily="18" charset="0"/>
            </a:endParaRPr>
          </a:p>
          <a:p>
            <a:pPr marL="273050" indent="-273050">
              <a:spcBef>
                <a:spcPts val="575"/>
              </a:spcBef>
              <a:buClr>
                <a:schemeClr val="bg1"/>
              </a:buClr>
              <a:buFont typeface="Wingdings 2" pitchFamily="18" charset="2"/>
              <a:buChar char=""/>
            </a:pPr>
            <a:endParaRPr lang="hr-BA" sz="2000" i="1" smtClean="0">
              <a:effectLst>
                <a:outerShdw blurRad="38100" dist="38100" dir="2700000" algn="tl">
                  <a:srgbClr val="C0C0C0"/>
                </a:outerShdw>
              </a:effectLst>
            </a:endParaRPr>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8B3A448D-B666-48CD-8B62-F94D9C795A61}" type="slidenum">
              <a:rPr lang="en-US"/>
              <a:pPr>
                <a:defRPr/>
              </a:pPr>
              <a:t>20</a:t>
            </a:fld>
            <a:endParaRPr lang="en-US"/>
          </a:p>
        </p:txBody>
      </p:sp>
      <p:sp>
        <p:nvSpPr>
          <p:cNvPr id="23554" name="Title 1"/>
          <p:cNvSpPr>
            <a:spLocks noGrp="1"/>
          </p:cNvSpPr>
          <p:nvPr>
            <p:ph type="title"/>
          </p:nvPr>
        </p:nvSpPr>
        <p:spPr>
          <a:xfrm>
            <a:off x="560388" y="373063"/>
            <a:ext cx="8112125" cy="604837"/>
          </a:xfrm>
        </p:spPr>
        <p:txBody>
          <a:bodyPr rtlCol="0">
            <a:normAutofit fontScale="90000"/>
          </a:bodyPr>
          <a:lstStyle/>
          <a:p>
            <a:pPr fontAlgn="auto">
              <a:spcAft>
                <a:spcPts val="0"/>
              </a:spcAft>
              <a:defRPr/>
            </a:pPr>
            <a:r>
              <a:rPr lang="hr-BA" sz="3600" b="1" dirty="0" smtClean="0">
                <a:latin typeface="Times New Roman" pitchFamily="18" charset="0"/>
                <a:cs typeface="Times New Roman" pitchFamily="18" charset="0"/>
              </a:rPr>
              <a:t>Uloga NVOa u monitoringu (3)</a:t>
            </a:r>
            <a:br>
              <a:rPr lang="hr-BA" sz="3600" b="1" dirty="0" smtClean="0">
                <a:latin typeface="Times New Roman" pitchFamily="18" charset="0"/>
                <a:cs typeface="Times New Roman" pitchFamily="18" charset="0"/>
              </a:rPr>
            </a:br>
            <a:r>
              <a:rPr lang="hr-BA" sz="3200" dirty="0" smtClean="0">
                <a:latin typeface="Times New Roman" pitchFamily="18" charset="0"/>
                <a:cs typeface="Times New Roman" pitchFamily="18" charset="0"/>
              </a:rPr>
              <a:t>strategije socijalnog uključivanja</a:t>
            </a:r>
            <a:endParaRPr lang="en-US" sz="3200" b="1" dirty="0" smtClean="0">
              <a:latin typeface="Times New Roman" pitchFamily="18" charset="0"/>
              <a:cs typeface="Times New Roman" pitchFamily="18" charset="0"/>
            </a:endParaRPr>
          </a:p>
        </p:txBody>
      </p:sp>
      <p:sp>
        <p:nvSpPr>
          <p:cNvPr id="3" name="Content Placeholder 2"/>
          <p:cNvSpPr>
            <a:spLocks noGrp="1"/>
          </p:cNvSpPr>
          <p:nvPr>
            <p:ph idx="1"/>
          </p:nvPr>
        </p:nvSpPr>
        <p:spPr>
          <a:xfrm>
            <a:off x="284163" y="1189038"/>
            <a:ext cx="8604250" cy="5668962"/>
          </a:xfrm>
        </p:spPr>
        <p:txBody>
          <a:bodyPr>
            <a:noAutofit/>
          </a:bodyPr>
          <a:lstStyle/>
          <a:p>
            <a:pPr marL="273050" indent="-273050">
              <a:spcBef>
                <a:spcPts val="575"/>
              </a:spcBef>
              <a:buClr>
                <a:schemeClr val="bg1"/>
              </a:buClr>
              <a:buFont typeface="Arial" charset="0"/>
              <a:buNone/>
            </a:pPr>
            <a:r>
              <a:rPr lang="hr-BA" sz="2400" b="1" i="1" smtClean="0">
                <a:solidFill>
                  <a:srgbClr val="404040"/>
                </a:solidFill>
                <a:effectLst>
                  <a:outerShdw blurRad="38100" dist="38100" dir="2700000" algn="tl">
                    <a:srgbClr val="C0C0C0"/>
                  </a:outerShdw>
                </a:effectLst>
                <a:latin typeface="Times New Roman" pitchFamily="18" charset="0"/>
                <a:cs typeface="Times New Roman" pitchFamily="18" charset="0"/>
              </a:rPr>
              <a:t>EU iskustva:</a:t>
            </a:r>
          </a:p>
          <a:p>
            <a:pPr marL="273050" indent="-273050">
              <a:spcBef>
                <a:spcPct val="0"/>
              </a:spcBef>
              <a:buClr>
                <a:srgbClr val="BFBFBF"/>
              </a:buClr>
              <a:buFont typeface="Wingdings" pitchFamily="2" charset="2"/>
              <a:buChar char="q"/>
            </a:pPr>
            <a:r>
              <a:rPr lang="hr-BA" sz="2000" smtClean="0">
                <a:solidFill>
                  <a:srgbClr val="404040"/>
                </a:solidFill>
                <a:effectLst>
                  <a:outerShdw blurRad="38100" dist="38100" dir="2700000" algn="tl">
                    <a:srgbClr val="C0C0C0"/>
                  </a:outerShdw>
                </a:effectLst>
                <a:latin typeface="Times New Roman" pitchFamily="18" charset="0"/>
                <a:cs typeface="Times New Roman" pitchFamily="18" charset="0"/>
              </a:rPr>
              <a:t> </a:t>
            </a:r>
            <a:r>
              <a:rPr lang="hr-BA" sz="2000" smtClean="0">
                <a:solidFill>
                  <a:srgbClr val="404040"/>
                </a:solidFill>
                <a:latin typeface="Times New Roman" pitchFamily="18" charset="0"/>
                <a:cs typeface="Times New Roman" pitchFamily="18" charset="0"/>
              </a:rPr>
              <a:t>Operativno planiranje (regulativa Evropskog socijalnog fonda ESF): partnerstvo na odgovarajućem teritorijalnom nivou u procesu implementacije ESF podrške</a:t>
            </a:r>
          </a:p>
          <a:p>
            <a:pPr marL="273050" indent="-273050">
              <a:spcBef>
                <a:spcPct val="0"/>
              </a:spcBef>
              <a:buClr>
                <a:srgbClr val="BFBFBF"/>
              </a:buClr>
              <a:buFont typeface="Wingdings" pitchFamily="2" charset="2"/>
              <a:buChar char="q"/>
            </a:pPr>
            <a:r>
              <a:rPr lang="bs-Latn-BA" sz="2000" smtClean="0">
                <a:solidFill>
                  <a:srgbClr val="404040"/>
                </a:solidFill>
                <a:latin typeface="Times New Roman" pitchFamily="18" charset="0"/>
                <a:cs typeface="Times New Roman" pitchFamily="18" charset="0"/>
              </a:rPr>
              <a:t>Specifični događaji i projekti vezani za monitoring (konferencije, sl.)</a:t>
            </a:r>
          </a:p>
          <a:p>
            <a:pPr marL="273050" indent="-273050">
              <a:spcBef>
                <a:spcPct val="0"/>
              </a:spcBef>
              <a:buClr>
                <a:srgbClr val="BFBFBF"/>
              </a:buClr>
              <a:buFont typeface="Wingdings" pitchFamily="2" charset="2"/>
              <a:buChar char="q"/>
            </a:pPr>
            <a:r>
              <a:rPr lang="bs-Latn-BA" sz="2000" smtClean="0">
                <a:solidFill>
                  <a:srgbClr val="404040"/>
                </a:solidFill>
                <a:latin typeface="Times New Roman" pitchFamily="18" charset="0"/>
                <a:cs typeface="Times New Roman" pitchFamily="18" charset="0"/>
              </a:rPr>
              <a:t>Partnertski aranžmani (NVOa i javnih institucija) </a:t>
            </a:r>
          </a:p>
          <a:p>
            <a:pPr marL="273050" indent="-273050">
              <a:spcBef>
                <a:spcPct val="0"/>
              </a:spcBef>
              <a:buClr>
                <a:srgbClr val="BFBFBF"/>
              </a:buClr>
              <a:buFont typeface="Wingdings" pitchFamily="2" charset="2"/>
              <a:buChar char="q"/>
            </a:pPr>
            <a:r>
              <a:rPr lang="bs-Latn-BA" sz="2000" smtClean="0">
                <a:solidFill>
                  <a:srgbClr val="404040"/>
                </a:solidFill>
                <a:latin typeface="Times New Roman" pitchFamily="18" charset="0"/>
                <a:cs typeface="Times New Roman" pitchFamily="18" charset="0"/>
              </a:rPr>
              <a:t>Koalicije NVO-a: periodični sastanci na temu ključnih javnih politika</a:t>
            </a:r>
            <a:endParaRPr lang="en-US" sz="2000" smtClean="0">
              <a:solidFill>
                <a:srgbClr val="404040"/>
              </a:solidFill>
              <a:latin typeface="Times New Roman" pitchFamily="18" charset="0"/>
              <a:cs typeface="Times New Roman" pitchFamily="18" charset="0"/>
            </a:endParaRPr>
          </a:p>
          <a:p>
            <a:pPr marL="273050" indent="-273050">
              <a:spcBef>
                <a:spcPct val="0"/>
              </a:spcBef>
              <a:buClr>
                <a:srgbClr val="D9D9D9"/>
              </a:buClr>
              <a:buFont typeface="Wingdings" pitchFamily="2" charset="2"/>
              <a:buChar char="q"/>
            </a:pPr>
            <a:r>
              <a:rPr lang="hr-BA" sz="2000" smtClean="0">
                <a:solidFill>
                  <a:srgbClr val="404040"/>
                </a:solidFill>
                <a:latin typeface="Times New Roman" pitchFamily="18" charset="0"/>
                <a:cs typeface="Times New Roman" pitchFamily="18" charset="0"/>
              </a:rPr>
              <a:t>Uspostavljanje posebnih tijela za monitoring</a:t>
            </a:r>
          </a:p>
          <a:p>
            <a:pPr marL="273050" indent="-273050">
              <a:spcBef>
                <a:spcPct val="0"/>
              </a:spcBef>
              <a:buClr>
                <a:srgbClr val="D9D9D9"/>
              </a:buClr>
              <a:buFont typeface="Wingdings" pitchFamily="2" charset="2"/>
              <a:buChar char="q"/>
            </a:pPr>
            <a:r>
              <a:rPr lang="hr-BA" sz="2000" smtClean="0">
                <a:solidFill>
                  <a:srgbClr val="404040"/>
                </a:solidFill>
                <a:latin typeface="Times New Roman" pitchFamily="18" charset="0"/>
                <a:cs typeface="Times New Roman" pitchFamily="18" charset="0"/>
              </a:rPr>
              <a:t>Konsultativno tijelo za monitoring NAPs Incl, Socijalni Forum (Irska)</a:t>
            </a:r>
          </a:p>
          <a:p>
            <a:pPr marL="273050" indent="-273050">
              <a:spcBef>
                <a:spcPct val="0"/>
              </a:spcBef>
              <a:buClr>
                <a:srgbClr val="D9D9D9"/>
              </a:buClr>
              <a:buFont typeface="Wingdings" pitchFamily="2" charset="2"/>
              <a:buChar char="q"/>
            </a:pPr>
            <a:r>
              <a:rPr lang="hr-BA" sz="2000" smtClean="0">
                <a:solidFill>
                  <a:srgbClr val="404040"/>
                </a:solidFill>
                <a:latin typeface="Times New Roman" pitchFamily="18" charset="0"/>
                <a:cs typeface="Times New Roman" pitchFamily="18" charset="0"/>
              </a:rPr>
              <a:t>Aktivna uloga u monitoring tijelima (ESF tijela na nacionalnom i nižim nivoima)</a:t>
            </a:r>
          </a:p>
          <a:p>
            <a:pPr marL="273050" indent="-273050">
              <a:spcBef>
                <a:spcPts val="575"/>
              </a:spcBef>
              <a:buClr>
                <a:srgbClr val="D9D9D9"/>
              </a:buClr>
              <a:buFont typeface="Arial" charset="0"/>
              <a:buNone/>
            </a:pPr>
            <a:r>
              <a:rPr lang="hr-BA" sz="2400" b="1" i="1" smtClean="0">
                <a:solidFill>
                  <a:srgbClr val="404040"/>
                </a:solidFill>
                <a:effectLst>
                  <a:outerShdw blurRad="38100" dist="38100" dir="2700000" algn="tl">
                    <a:srgbClr val="C0C0C0"/>
                  </a:outerShdw>
                </a:effectLst>
                <a:latin typeface="Times New Roman" pitchFamily="18" charset="0"/>
                <a:cs typeface="Times New Roman" pitchFamily="18" charset="0"/>
              </a:rPr>
              <a:t>BH iskustva:</a:t>
            </a:r>
          </a:p>
          <a:p>
            <a:pPr marL="273050" indent="-273050">
              <a:spcBef>
                <a:spcPct val="0"/>
              </a:spcBef>
              <a:buClr>
                <a:srgbClr val="D9D9D9"/>
              </a:buClr>
              <a:buFont typeface="Wingdings" pitchFamily="2" charset="2"/>
              <a:buChar char="q"/>
            </a:pPr>
            <a:r>
              <a:rPr lang="hr-BA" sz="2000" smtClean="0">
                <a:solidFill>
                  <a:srgbClr val="404040"/>
                </a:solidFill>
                <a:latin typeface="Times New Roman" pitchFamily="18" charset="0"/>
                <a:cs typeface="Times New Roman" pitchFamily="18" charset="0"/>
              </a:rPr>
              <a:t> NVO sektor uključen u proces konsultacija monitoring izvještaja</a:t>
            </a:r>
          </a:p>
          <a:p>
            <a:pPr marL="273050" indent="-273050">
              <a:spcBef>
                <a:spcPct val="0"/>
              </a:spcBef>
              <a:buClr>
                <a:srgbClr val="D9D9D9"/>
              </a:buClr>
              <a:buFont typeface="Wingdings" pitchFamily="2" charset="2"/>
              <a:buChar char="q"/>
            </a:pPr>
            <a:r>
              <a:rPr lang="hr-BA" sz="2000" smtClean="0">
                <a:solidFill>
                  <a:srgbClr val="404040"/>
                </a:solidFill>
                <a:latin typeface="Times New Roman" pitchFamily="18" charset="0"/>
                <a:cs typeface="Times New Roman" pitchFamily="18" charset="0"/>
              </a:rPr>
              <a:t>NVO sektor je na ad hoc osnovi pratio implementaciju  npr. SRS BiH</a:t>
            </a:r>
          </a:p>
          <a:p>
            <a:pPr marL="273050" indent="-273050">
              <a:spcBef>
                <a:spcPct val="0"/>
              </a:spcBef>
              <a:buClr>
                <a:srgbClr val="D9D9D9"/>
              </a:buClr>
              <a:buFont typeface="Wingdings" pitchFamily="2" charset="2"/>
              <a:buChar char="q"/>
            </a:pPr>
            <a:r>
              <a:rPr lang="hr-BA" sz="2000" smtClean="0">
                <a:solidFill>
                  <a:srgbClr val="404040"/>
                </a:solidFill>
                <a:latin typeface="Times New Roman" pitchFamily="18" charset="0"/>
                <a:cs typeface="Times New Roman" pitchFamily="18" charset="0"/>
              </a:rPr>
              <a:t>Ne postojanje formalnih aranžmana uključivanja  NVO sektor u proces monitoringa</a:t>
            </a:r>
          </a:p>
          <a:p>
            <a:pPr marL="273050" indent="-273050">
              <a:spcBef>
                <a:spcPct val="0"/>
              </a:spcBef>
              <a:buClr>
                <a:srgbClr val="D9D9D9"/>
              </a:buClr>
              <a:buFont typeface="Wingdings" pitchFamily="2" charset="2"/>
              <a:buChar char="q"/>
            </a:pPr>
            <a:r>
              <a:rPr lang="hr-BA" sz="2000" smtClean="0">
                <a:solidFill>
                  <a:srgbClr val="404040"/>
                </a:solidFill>
                <a:latin typeface="Times New Roman" pitchFamily="18" charset="0"/>
                <a:cs typeface="Times New Roman" pitchFamily="18" charset="0"/>
              </a:rPr>
              <a:t>SSU će zahtjevati razvoj aranžaman monitoringa (u pripremi)</a:t>
            </a:r>
          </a:p>
          <a:p>
            <a:pPr marL="273050" indent="-273050">
              <a:spcBef>
                <a:spcPts val="575"/>
              </a:spcBef>
              <a:buClr>
                <a:srgbClr val="D9D9D9"/>
              </a:buClr>
              <a:buFont typeface="Wingdings" pitchFamily="2" charset="2"/>
              <a:buChar char="q"/>
            </a:pPr>
            <a:endParaRPr lang="hr-BA" sz="2000" smtClean="0">
              <a:solidFill>
                <a:srgbClr val="404040"/>
              </a:solidFill>
              <a:latin typeface="Times New Roman" pitchFamily="18" charset="0"/>
              <a:cs typeface="Times New Roman" pitchFamily="18" charset="0"/>
            </a:endParaRPr>
          </a:p>
          <a:p>
            <a:pPr marL="273050" indent="-273050">
              <a:spcBef>
                <a:spcPts val="575"/>
              </a:spcBef>
              <a:buClr>
                <a:srgbClr val="D9D9D9"/>
              </a:buClr>
              <a:buFont typeface="Wingdings" pitchFamily="2" charset="2"/>
              <a:buChar char="q"/>
            </a:pPr>
            <a:endParaRPr lang="hr-BA" sz="2000" smtClean="0">
              <a:solidFill>
                <a:srgbClr val="404040"/>
              </a:solidFill>
              <a:latin typeface="Times New Roman" pitchFamily="18" charset="0"/>
              <a:cs typeface="Times New Roman" pitchFamily="18" charset="0"/>
            </a:endParaRPr>
          </a:p>
          <a:p>
            <a:pPr marL="273050" indent="-273050">
              <a:spcBef>
                <a:spcPts val="575"/>
              </a:spcBef>
              <a:buClr>
                <a:schemeClr val="bg1"/>
              </a:buClr>
              <a:buFont typeface="Arial" charset="0"/>
              <a:buNone/>
            </a:pPr>
            <a:endParaRPr lang="hr-BA" sz="2400" i="1" smtClean="0">
              <a:solidFill>
                <a:srgbClr val="404040"/>
              </a:solidFill>
              <a:effectLst>
                <a:outerShdw blurRad="38100" dist="38100" dir="2700000" algn="tl">
                  <a:srgbClr val="C0C0C0"/>
                </a:outerShdw>
              </a:effectLst>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182753C0-C15B-49BD-927A-549CE4D1ABFD}" type="slidenum">
              <a:rPr lang="en-US"/>
              <a:pPr>
                <a:defRPr/>
              </a:pPr>
              <a:t>21</a:t>
            </a:fld>
            <a:endParaRPr lang="en-US"/>
          </a:p>
        </p:txBody>
      </p:sp>
      <p:sp>
        <p:nvSpPr>
          <p:cNvPr id="22530" name="Title 1"/>
          <p:cNvSpPr>
            <a:spLocks noGrp="1"/>
          </p:cNvSpPr>
          <p:nvPr>
            <p:ph type="title"/>
          </p:nvPr>
        </p:nvSpPr>
        <p:spPr>
          <a:xfrm>
            <a:off x="0" y="373063"/>
            <a:ext cx="9144000" cy="604837"/>
          </a:xfrm>
          <a:solidFill>
            <a:srgbClr val="FFFF00"/>
          </a:solidFill>
        </p:spPr>
        <p:txBody>
          <a:bodyPr/>
          <a:lstStyle/>
          <a:p>
            <a:r>
              <a:rPr lang="hr-BA" sz="3200" b="1" smtClean="0">
                <a:latin typeface="Times New Roman" pitchFamily="18" charset="0"/>
                <a:cs typeface="Times New Roman" pitchFamily="18" charset="0"/>
              </a:rPr>
              <a:t>Fondacija za socijalno uključivanje</a:t>
            </a:r>
            <a:endParaRPr lang="en-US" sz="3200" b="1" smtClean="0">
              <a:latin typeface="Times New Roman" pitchFamily="18" charset="0"/>
              <a:cs typeface="Times New Roman" pitchFamily="18" charset="0"/>
            </a:endParaRPr>
          </a:p>
        </p:txBody>
      </p:sp>
      <p:sp>
        <p:nvSpPr>
          <p:cNvPr id="3" name="Content Placeholder 2"/>
          <p:cNvSpPr>
            <a:spLocks noGrp="1"/>
          </p:cNvSpPr>
          <p:nvPr>
            <p:ph idx="1"/>
          </p:nvPr>
        </p:nvSpPr>
        <p:spPr>
          <a:xfrm>
            <a:off x="290513" y="1136650"/>
            <a:ext cx="8539162" cy="5489575"/>
          </a:xfrm>
        </p:spPr>
        <p:txBody>
          <a:bodyPr>
            <a:noAutofit/>
          </a:bodyPr>
          <a:lstStyle/>
          <a:p>
            <a:pPr marL="273050" indent="-273050">
              <a:spcBef>
                <a:spcPts val="575"/>
              </a:spcBef>
              <a:buClr>
                <a:schemeClr val="bg1"/>
              </a:buClr>
              <a:buFont typeface="Arial" charset="0"/>
              <a:buNone/>
            </a:pPr>
            <a:r>
              <a:rPr lang="bs-Latn-BA" sz="2400" b="1" smtClean="0">
                <a:solidFill>
                  <a:srgbClr val="404040"/>
                </a:solidFill>
                <a:effectLst>
                  <a:outerShdw blurRad="38100" dist="38100" dir="2700000" algn="tl">
                    <a:srgbClr val="C0C0C0"/>
                  </a:outerShdw>
                </a:effectLst>
                <a:latin typeface="Times New Roman" pitchFamily="18" charset="0"/>
                <a:cs typeface="Times New Roman" pitchFamily="18" charset="0"/>
              </a:rPr>
              <a:t>Pozicija FSU: </a:t>
            </a:r>
          </a:p>
          <a:p>
            <a:pPr marL="273050" indent="-273050">
              <a:spcBef>
                <a:spcPct val="0"/>
              </a:spcBef>
              <a:buClr>
                <a:schemeClr val="bg1"/>
              </a:buClr>
              <a:buFont typeface="Arial" charset="0"/>
              <a:buNone/>
            </a:pPr>
            <a:r>
              <a:rPr lang="bs-Latn-BA" sz="2000" smtClean="0">
                <a:latin typeface="Times New Roman" pitchFamily="18" charset="0"/>
                <a:cs typeface="Times New Roman" pitchFamily="18" charset="0"/>
              </a:rPr>
              <a:t>...FSU je </a:t>
            </a:r>
            <a:r>
              <a:rPr lang="bs-Latn-BA" sz="2000" b="1" smtClean="0">
                <a:latin typeface="Times New Roman" pitchFamily="18" charset="0"/>
                <a:cs typeface="Times New Roman" pitchFamily="18" charset="0"/>
              </a:rPr>
              <a:t>aktivan dio procesa </a:t>
            </a:r>
            <a:r>
              <a:rPr lang="bs-Latn-BA" sz="2000" smtClean="0">
                <a:latin typeface="Times New Roman" pitchFamily="18" charset="0"/>
                <a:cs typeface="Times New Roman" pitchFamily="18" charset="0"/>
              </a:rPr>
              <a:t>usmjerenog boljoj socijalnoj uključenosti u BiH i njenoj integraciji i usklađivanju sa ključnim partnerima i strateškim razvojima koji proizlaze iz pozicije BiH u evropskim integracijama. </a:t>
            </a:r>
          </a:p>
          <a:p>
            <a:pPr marL="273050" indent="-273050">
              <a:spcBef>
                <a:spcPct val="0"/>
              </a:spcBef>
              <a:buClr>
                <a:schemeClr val="bg1"/>
              </a:buClr>
              <a:buFont typeface="Arial" charset="0"/>
              <a:buNone/>
            </a:pPr>
            <a:endParaRPr lang="bs-Latn-BA" sz="2000" smtClean="0">
              <a:latin typeface="Times New Roman" pitchFamily="18" charset="0"/>
              <a:cs typeface="Times New Roman" pitchFamily="18" charset="0"/>
            </a:endParaRPr>
          </a:p>
          <a:p>
            <a:pPr marL="273050" indent="-273050">
              <a:spcBef>
                <a:spcPct val="0"/>
              </a:spcBef>
              <a:buClr>
                <a:schemeClr val="bg1"/>
              </a:buClr>
              <a:buFont typeface="Arial" charset="0"/>
              <a:buNone/>
            </a:pPr>
            <a:r>
              <a:rPr lang="bs-Latn-BA" sz="2400" b="1" smtClean="0">
                <a:solidFill>
                  <a:srgbClr val="404040"/>
                </a:solidFill>
                <a:effectLst>
                  <a:outerShdw blurRad="38100" dist="38100" dir="2700000" algn="tl">
                    <a:srgbClr val="C0C0C0"/>
                  </a:outerShdw>
                </a:effectLst>
                <a:latin typeface="Times New Roman" pitchFamily="18" charset="0"/>
                <a:cs typeface="Times New Roman" pitchFamily="18" charset="0"/>
              </a:rPr>
              <a:t>Vizija: </a:t>
            </a:r>
          </a:p>
          <a:p>
            <a:pPr marL="273050" indent="-273050">
              <a:spcBef>
                <a:spcPct val="0"/>
              </a:spcBef>
              <a:buClr>
                <a:schemeClr val="bg1"/>
              </a:buClr>
              <a:buFont typeface="Arial" charset="0"/>
              <a:buNone/>
            </a:pPr>
            <a:r>
              <a:rPr lang="bs-Latn-BA" sz="2400" b="1" smtClean="0">
                <a:solidFill>
                  <a:srgbClr val="404040"/>
                </a:solidFill>
                <a:effectLst>
                  <a:outerShdw blurRad="38100" dist="38100" dir="2700000" algn="tl">
                    <a:srgbClr val="C0C0C0"/>
                  </a:outerShdw>
                </a:effectLst>
                <a:latin typeface="Times New Roman" pitchFamily="18" charset="0"/>
                <a:cs typeface="Times New Roman" pitchFamily="18" charset="0"/>
              </a:rPr>
              <a:t>A</a:t>
            </a:r>
            <a:r>
              <a:rPr lang="bs-Latn-BA" sz="2000" smtClean="0">
                <a:latin typeface="Times New Roman" pitchFamily="18" charset="0"/>
                <a:cs typeface="Times New Roman" pitchFamily="18" charset="0"/>
              </a:rPr>
              <a:t>ktivno i vitalno civilno društvo sa posvećenim i funkcionalnim NVO-ima</a:t>
            </a:r>
          </a:p>
          <a:p>
            <a:pPr marL="273050" indent="-273050">
              <a:spcBef>
                <a:spcPct val="0"/>
              </a:spcBef>
              <a:buClr>
                <a:schemeClr val="bg1"/>
              </a:buClr>
              <a:buFont typeface="Arial" charset="0"/>
              <a:buNone/>
            </a:pPr>
            <a:r>
              <a:rPr lang="bs-Latn-BA" sz="2000" b="1" smtClean="0">
                <a:latin typeface="Times New Roman" pitchFamily="18" charset="0"/>
                <a:cs typeface="Times New Roman" pitchFamily="18" charset="0"/>
              </a:rPr>
              <a:t>promoviše jednake mogućnosti </a:t>
            </a:r>
            <a:r>
              <a:rPr lang="bs-Latn-BA" sz="2000" smtClean="0">
                <a:latin typeface="Times New Roman" pitchFamily="18" charset="0"/>
                <a:cs typeface="Times New Roman" pitchFamily="18" charset="0"/>
              </a:rPr>
              <a:t>i potpuno ostvarivanje ljudskih prava za sve</a:t>
            </a:r>
          </a:p>
          <a:p>
            <a:pPr marL="273050" indent="-273050">
              <a:spcBef>
                <a:spcPct val="0"/>
              </a:spcBef>
              <a:buClr>
                <a:schemeClr val="bg1"/>
              </a:buClr>
              <a:buFont typeface="Arial" charset="0"/>
              <a:buNone/>
            </a:pPr>
            <a:r>
              <a:rPr lang="bs-Latn-BA" sz="2000" smtClean="0">
                <a:latin typeface="Times New Roman" pitchFamily="18" charset="0"/>
                <a:cs typeface="Times New Roman" pitchFamily="18" charset="0"/>
              </a:rPr>
              <a:t>građane. Poštivanje ljudskih prava i transparentnost u procesima donošenja</a:t>
            </a:r>
          </a:p>
          <a:p>
            <a:pPr marL="273050" indent="-273050">
              <a:spcBef>
                <a:spcPct val="0"/>
              </a:spcBef>
              <a:buClr>
                <a:schemeClr val="bg1"/>
              </a:buClr>
              <a:buFont typeface="Arial" charset="0"/>
              <a:buNone/>
            </a:pPr>
            <a:r>
              <a:rPr lang="bs-Latn-BA" sz="2000" smtClean="0">
                <a:latin typeface="Times New Roman" pitchFamily="18" charset="0"/>
                <a:cs typeface="Times New Roman" pitchFamily="18" charset="0"/>
              </a:rPr>
              <a:t>odluka i u procedurama su osnova za participativnu demokratiju u BiH i punu</a:t>
            </a:r>
          </a:p>
          <a:p>
            <a:pPr marL="273050" indent="-273050">
              <a:spcBef>
                <a:spcPct val="0"/>
              </a:spcBef>
              <a:buClr>
                <a:schemeClr val="bg1"/>
              </a:buClr>
              <a:buFont typeface="Arial" charset="0"/>
              <a:buNone/>
            </a:pPr>
            <a:r>
              <a:rPr lang="bs-Latn-BA" sz="2000" smtClean="0">
                <a:latin typeface="Times New Roman" pitchFamily="18" charset="0"/>
                <a:cs typeface="Times New Roman" pitchFamily="18" charset="0"/>
              </a:rPr>
              <a:t>implementaciju Strategije socijalnog uključivanja</a:t>
            </a:r>
          </a:p>
          <a:p>
            <a:pPr marL="273050" indent="-273050">
              <a:spcBef>
                <a:spcPct val="0"/>
              </a:spcBef>
              <a:buClr>
                <a:schemeClr val="bg1"/>
              </a:buClr>
              <a:buFont typeface="Arial" charset="0"/>
              <a:buNone/>
            </a:pPr>
            <a:endParaRPr lang="bs-Latn-BA" sz="2000" smtClean="0">
              <a:latin typeface="Times New Roman" pitchFamily="18" charset="0"/>
              <a:cs typeface="Times New Roman" pitchFamily="18" charset="0"/>
            </a:endParaRPr>
          </a:p>
          <a:p>
            <a:pPr marL="273050" indent="-273050">
              <a:spcBef>
                <a:spcPct val="0"/>
              </a:spcBef>
              <a:buClr>
                <a:schemeClr val="bg1"/>
              </a:buClr>
              <a:buFont typeface="Arial" charset="0"/>
              <a:buNone/>
            </a:pPr>
            <a:r>
              <a:rPr lang="bs-Latn-BA" sz="2400" b="1" smtClean="0">
                <a:solidFill>
                  <a:srgbClr val="404040"/>
                </a:solidFill>
                <a:effectLst>
                  <a:outerShdw blurRad="38100" dist="38100" dir="2700000" algn="tl">
                    <a:srgbClr val="C0C0C0"/>
                  </a:outerShdw>
                </a:effectLst>
                <a:latin typeface="Times New Roman" pitchFamily="18" charset="0"/>
                <a:cs typeface="Times New Roman" pitchFamily="18" charset="0"/>
              </a:rPr>
              <a:t>Misija: </a:t>
            </a:r>
          </a:p>
          <a:p>
            <a:pPr marL="273050" indent="-273050">
              <a:spcBef>
                <a:spcPct val="0"/>
              </a:spcBef>
              <a:buClr>
                <a:schemeClr val="bg1"/>
              </a:buClr>
              <a:buFont typeface="Arial" charset="0"/>
              <a:buNone/>
            </a:pPr>
            <a:r>
              <a:rPr lang="bs-Latn-BA" sz="2000" smtClean="0">
                <a:latin typeface="Times New Roman" pitchFamily="18" charset="0"/>
                <a:cs typeface="Times New Roman" pitchFamily="18" charset="0"/>
              </a:rPr>
              <a:t>Fondacija za socijalno uključivanje za nevladine organizacije </a:t>
            </a:r>
            <a:r>
              <a:rPr lang="bs-Latn-BA" sz="2000" b="1" smtClean="0">
                <a:latin typeface="Times New Roman" pitchFamily="18" charset="0"/>
                <a:cs typeface="Times New Roman" pitchFamily="18" charset="0"/>
              </a:rPr>
              <a:t>povećava kapacitet</a:t>
            </a:r>
          </a:p>
          <a:p>
            <a:pPr marL="273050" indent="-273050">
              <a:spcBef>
                <a:spcPct val="0"/>
              </a:spcBef>
              <a:buClr>
                <a:schemeClr val="bg1"/>
              </a:buClr>
              <a:buFont typeface="Arial" charset="0"/>
              <a:buNone/>
            </a:pPr>
            <a:r>
              <a:rPr lang="bs-Latn-BA" sz="2000" b="1" smtClean="0">
                <a:latin typeface="Times New Roman" pitchFamily="18" charset="0"/>
                <a:cs typeface="Times New Roman" pitchFamily="18" charset="0"/>
              </a:rPr>
              <a:t>i ulogu nevladinog sektora</a:t>
            </a:r>
            <a:r>
              <a:rPr lang="bs-Latn-BA" sz="2000" smtClean="0">
                <a:latin typeface="Times New Roman" pitchFamily="18" charset="0"/>
                <a:cs typeface="Times New Roman" pitchFamily="18" charset="0"/>
              </a:rPr>
              <a:t> u jačanju socijalne uključenosti i implementaciji</a:t>
            </a:r>
          </a:p>
          <a:p>
            <a:pPr marL="273050" indent="-273050">
              <a:spcBef>
                <a:spcPct val="0"/>
              </a:spcBef>
              <a:buClr>
                <a:schemeClr val="bg1"/>
              </a:buClr>
              <a:buFont typeface="Arial" charset="0"/>
              <a:buNone/>
            </a:pPr>
            <a:r>
              <a:rPr lang="bs-Latn-BA" sz="2000" smtClean="0">
                <a:latin typeface="Times New Roman" pitchFamily="18" charset="0"/>
                <a:cs typeface="Times New Roman" pitchFamily="18" charset="0"/>
              </a:rPr>
              <a:t>SSU. Stoga, ona doprinosi prevenciji i smanjenju uzroka i posljedica socijalne </a:t>
            </a:r>
          </a:p>
          <a:p>
            <a:pPr marL="273050" indent="-273050">
              <a:spcBef>
                <a:spcPct val="0"/>
              </a:spcBef>
              <a:buClr>
                <a:schemeClr val="bg1"/>
              </a:buClr>
              <a:buFont typeface="Arial" charset="0"/>
              <a:buNone/>
            </a:pPr>
            <a:r>
              <a:rPr lang="bs-Latn-BA" sz="2000" smtClean="0">
                <a:latin typeface="Times New Roman" pitchFamily="18" charset="0"/>
                <a:cs typeface="Times New Roman" pitchFamily="18" charset="0"/>
              </a:rPr>
              <a:t>isključenosti u BiH....</a:t>
            </a:r>
            <a:endParaRPr lang="en-US" sz="2000" smtClean="0">
              <a:latin typeface="Times New Roman" pitchFamily="18" charset="0"/>
              <a:cs typeface="Times New Roman" pitchFamily="18" charset="0"/>
            </a:endParaRPr>
          </a:p>
          <a:p>
            <a:pPr marL="273050" indent="-273050">
              <a:spcBef>
                <a:spcPct val="0"/>
              </a:spcBef>
              <a:buClr>
                <a:schemeClr val="bg1"/>
              </a:buClr>
              <a:buFont typeface="Arial" charset="0"/>
              <a:buNone/>
            </a:pPr>
            <a:endParaRPr lang="en-US" sz="2000" smtClean="0">
              <a:latin typeface="Times New Roman" pitchFamily="18" charset="0"/>
              <a:cs typeface="Times New Roman" pitchFamily="18" charset="0"/>
            </a:endParaRPr>
          </a:p>
          <a:p>
            <a:pPr marL="273050" indent="-273050">
              <a:spcBef>
                <a:spcPts val="575"/>
              </a:spcBef>
              <a:buClr>
                <a:schemeClr val="bg1"/>
              </a:buClr>
              <a:buFont typeface="Arial" charset="0"/>
              <a:buNone/>
            </a:pPr>
            <a:endParaRPr lang="hr-BA" sz="2000" i="1" smtClean="0">
              <a:effectLst>
                <a:outerShdw blurRad="38100" dist="38100" dir="2700000" algn="tl">
                  <a:srgbClr val="C0C0C0"/>
                </a:outerShdw>
              </a:effectLst>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CE01F9C8-85EE-466B-8514-5E6B006D76E7}" type="slidenum">
              <a:rPr lang="en-US"/>
              <a:pPr>
                <a:defRPr/>
              </a:pPr>
              <a:t>22</a:t>
            </a:fld>
            <a:endParaRPr lang="en-US"/>
          </a:p>
        </p:txBody>
      </p:sp>
      <p:sp>
        <p:nvSpPr>
          <p:cNvPr id="23554" name="Title 1"/>
          <p:cNvSpPr>
            <a:spLocks noGrp="1"/>
          </p:cNvSpPr>
          <p:nvPr>
            <p:ph type="title"/>
          </p:nvPr>
        </p:nvSpPr>
        <p:spPr>
          <a:xfrm>
            <a:off x="560388" y="373063"/>
            <a:ext cx="8112125" cy="604837"/>
          </a:xfrm>
        </p:spPr>
        <p:txBody>
          <a:bodyPr/>
          <a:lstStyle/>
          <a:p>
            <a:r>
              <a:rPr lang="hr-BA" sz="3200" b="1" smtClean="0">
                <a:latin typeface="Times New Roman" pitchFamily="18" charset="0"/>
                <a:cs typeface="Times New Roman" pitchFamily="18" charset="0"/>
              </a:rPr>
              <a:t>Ciljevi Fondacije za socijalno uključivanje</a:t>
            </a:r>
            <a:endParaRPr lang="en-US" sz="3200" b="1" smtClean="0">
              <a:latin typeface="Times New Roman" pitchFamily="18" charset="0"/>
              <a:cs typeface="Times New Roman" pitchFamily="18" charset="0"/>
            </a:endParaRPr>
          </a:p>
        </p:txBody>
      </p:sp>
      <p:sp>
        <p:nvSpPr>
          <p:cNvPr id="3" name="Content Placeholder 2"/>
          <p:cNvSpPr>
            <a:spLocks noGrp="1"/>
          </p:cNvSpPr>
          <p:nvPr>
            <p:ph idx="1"/>
          </p:nvPr>
        </p:nvSpPr>
        <p:spPr>
          <a:xfrm>
            <a:off x="381000" y="1309688"/>
            <a:ext cx="8150225" cy="4835525"/>
          </a:xfrm>
        </p:spPr>
        <p:txBody>
          <a:bodyPr>
            <a:noAutofit/>
          </a:bodyPr>
          <a:lstStyle/>
          <a:p>
            <a:pPr>
              <a:spcBef>
                <a:spcPct val="0"/>
              </a:spcBef>
              <a:spcAft>
                <a:spcPts val="1800"/>
              </a:spcAft>
              <a:buFont typeface="Calibri" pitchFamily="34" charset="0"/>
              <a:buAutoNum type="arabicPeriod"/>
            </a:pPr>
            <a:r>
              <a:rPr lang="bs-Latn-BA" sz="2000" b="1" smtClean="0">
                <a:solidFill>
                  <a:srgbClr val="404040"/>
                </a:solidFill>
                <a:latin typeface="Times New Roman" pitchFamily="18" charset="0"/>
                <a:cs typeface="Times New Roman" pitchFamily="18" charset="0"/>
              </a:rPr>
              <a:t>PROMOCIJA  PARTNERSTVA:</a:t>
            </a:r>
            <a:r>
              <a:rPr lang="bs-Latn-BA" sz="2000" smtClean="0">
                <a:solidFill>
                  <a:srgbClr val="404040"/>
                </a:solidFill>
                <a:latin typeface="Times New Roman" pitchFamily="18" charset="0"/>
                <a:cs typeface="Times New Roman" pitchFamily="18" charset="0"/>
              </a:rPr>
              <a:t> spriječavanje smanjenje uzroka i posljedica socijalne isključenosti u BiH kroz promociju partnerstva aktera iz vladinog, nevladinog i privatnog sektora u implementaciji SSU</a:t>
            </a:r>
          </a:p>
          <a:p>
            <a:pPr>
              <a:spcBef>
                <a:spcPct val="0"/>
              </a:spcBef>
              <a:spcAft>
                <a:spcPts val="1800"/>
              </a:spcAft>
              <a:buFont typeface="Calibri" pitchFamily="34" charset="0"/>
              <a:buAutoNum type="arabicPeriod"/>
            </a:pPr>
            <a:r>
              <a:rPr lang="bs-Latn-BA" sz="2000" b="1" smtClean="0">
                <a:solidFill>
                  <a:srgbClr val="404040"/>
                </a:solidFill>
                <a:latin typeface="Times New Roman" pitchFamily="18" charset="0"/>
                <a:cs typeface="Times New Roman" pitchFamily="18" charset="0"/>
              </a:rPr>
              <a:t>PRUŽANJE USLUGA: </a:t>
            </a:r>
            <a:r>
              <a:rPr lang="bs-Latn-BA" sz="2000" smtClean="0">
                <a:solidFill>
                  <a:srgbClr val="404040"/>
                </a:solidFill>
                <a:latin typeface="Times New Roman" pitchFamily="18" charset="0"/>
                <a:cs typeface="Times New Roman" pitchFamily="18" charset="0"/>
              </a:rPr>
              <a:t>Podrška NVO-ima koji pružaju pomoć identifikovanim socijalno isključenim kategorijama stanovništva</a:t>
            </a:r>
            <a:endParaRPr lang="en-US" sz="2000" smtClean="0">
              <a:solidFill>
                <a:srgbClr val="404040"/>
              </a:solidFill>
              <a:latin typeface="Times New Roman" pitchFamily="18" charset="0"/>
              <a:cs typeface="Times New Roman" pitchFamily="18" charset="0"/>
            </a:endParaRPr>
          </a:p>
          <a:p>
            <a:pPr>
              <a:spcBef>
                <a:spcPct val="0"/>
              </a:spcBef>
              <a:spcAft>
                <a:spcPts val="1800"/>
              </a:spcAft>
              <a:buFont typeface="Calibri" pitchFamily="34" charset="0"/>
              <a:buAutoNum type="arabicPeriod"/>
            </a:pPr>
            <a:r>
              <a:rPr lang="bs-Latn-BA" sz="2000" b="1" smtClean="0">
                <a:solidFill>
                  <a:srgbClr val="404040"/>
                </a:solidFill>
                <a:latin typeface="Times New Roman" pitchFamily="18" charset="0"/>
                <a:cs typeface="Times New Roman" pitchFamily="18" charset="0"/>
              </a:rPr>
              <a:t>RAZMJENA ISKUSTVA I ZNANJA</a:t>
            </a:r>
            <a:r>
              <a:rPr lang="bs-Latn-BA" sz="2000" smtClean="0">
                <a:solidFill>
                  <a:srgbClr val="404040"/>
                </a:solidFill>
                <a:latin typeface="Times New Roman" pitchFamily="18" charset="0"/>
                <a:cs typeface="Times New Roman" pitchFamily="18" charset="0"/>
              </a:rPr>
              <a:t> </a:t>
            </a:r>
            <a:endParaRPr lang="en-US" sz="2000" smtClean="0">
              <a:solidFill>
                <a:srgbClr val="404040"/>
              </a:solidFill>
              <a:latin typeface="Times New Roman" pitchFamily="18" charset="0"/>
              <a:cs typeface="Times New Roman" pitchFamily="18" charset="0"/>
            </a:endParaRPr>
          </a:p>
          <a:p>
            <a:pPr>
              <a:spcBef>
                <a:spcPct val="0"/>
              </a:spcBef>
              <a:spcAft>
                <a:spcPts val="1800"/>
              </a:spcAft>
              <a:buFont typeface="Calibri" pitchFamily="34" charset="0"/>
              <a:buAutoNum type="arabicPeriod"/>
            </a:pPr>
            <a:r>
              <a:rPr lang="bs-Latn-BA" sz="2000" b="1" smtClean="0">
                <a:solidFill>
                  <a:srgbClr val="404040"/>
                </a:solidFill>
                <a:latin typeface="Times New Roman" pitchFamily="18" charset="0"/>
                <a:cs typeface="Times New Roman" pitchFamily="18" charset="0"/>
              </a:rPr>
              <a:t>PROFESIONALIZACIJA: </a:t>
            </a:r>
            <a:r>
              <a:rPr lang="bs-Latn-BA" sz="2000" smtClean="0">
                <a:solidFill>
                  <a:srgbClr val="404040"/>
                </a:solidFill>
                <a:latin typeface="Times New Roman" pitchFamily="18" charset="0"/>
                <a:cs typeface="Times New Roman" pitchFamily="18" charset="0"/>
              </a:rPr>
              <a:t>unaprijeđenje kvaliteta rada NVO-a i prilagođavanje određenim standardima </a:t>
            </a:r>
          </a:p>
          <a:p>
            <a:pPr>
              <a:spcBef>
                <a:spcPct val="0"/>
              </a:spcBef>
              <a:spcAft>
                <a:spcPts val="1800"/>
              </a:spcAft>
              <a:buFont typeface="Calibri" pitchFamily="34" charset="0"/>
              <a:buAutoNum type="arabicPeriod"/>
            </a:pPr>
            <a:r>
              <a:rPr lang="bs-Latn-BA" sz="2000" b="1" smtClean="0">
                <a:solidFill>
                  <a:srgbClr val="404040"/>
                </a:solidFill>
                <a:latin typeface="Times New Roman" pitchFamily="18" charset="0"/>
                <a:cs typeface="Times New Roman" pitchFamily="18" charset="0"/>
              </a:rPr>
              <a:t>FINANSIRANJE:</a:t>
            </a:r>
            <a:r>
              <a:rPr lang="bs-Latn-BA" sz="2000" smtClean="0">
                <a:solidFill>
                  <a:srgbClr val="404040"/>
                </a:solidFill>
                <a:latin typeface="Times New Roman" pitchFamily="18" charset="0"/>
                <a:cs typeface="Times New Roman" pitchFamily="18" charset="0"/>
              </a:rPr>
              <a:t> matching pristup</a:t>
            </a:r>
            <a:endParaRPr lang="en-US" sz="2000" smtClean="0">
              <a:solidFill>
                <a:srgbClr val="404040"/>
              </a:solidFill>
              <a:latin typeface="Times New Roman" pitchFamily="18" charset="0"/>
              <a:cs typeface="Times New Roman" pitchFamily="18" charset="0"/>
            </a:endParaRPr>
          </a:p>
          <a:p>
            <a:pPr>
              <a:spcBef>
                <a:spcPct val="0"/>
              </a:spcBef>
              <a:spcAft>
                <a:spcPts val="1800"/>
              </a:spcAft>
              <a:buFont typeface="Calibri" pitchFamily="34" charset="0"/>
              <a:buAutoNum type="arabicPeriod"/>
            </a:pPr>
            <a:r>
              <a:rPr lang="bs-Latn-BA" sz="2000" b="1" smtClean="0">
                <a:solidFill>
                  <a:srgbClr val="404040"/>
                </a:solidFill>
                <a:latin typeface="Times New Roman" pitchFamily="18" charset="0"/>
                <a:cs typeface="Times New Roman" pitchFamily="18" charset="0"/>
              </a:rPr>
              <a:t>INFORMISANJE: </a:t>
            </a:r>
            <a:r>
              <a:rPr lang="bs-Latn-BA" sz="2000" smtClean="0">
                <a:solidFill>
                  <a:srgbClr val="404040"/>
                </a:solidFill>
                <a:latin typeface="Times New Roman" pitchFamily="18" charset="0"/>
                <a:cs typeface="Times New Roman" pitchFamily="18" charset="0"/>
              </a:rPr>
              <a:t>Poboljšati pristup informacijama građanima vezano za pitanja lokalne zajednice;</a:t>
            </a:r>
            <a:endParaRPr lang="en-US" sz="2000" smtClean="0">
              <a:solidFill>
                <a:srgbClr val="404040"/>
              </a:solidFill>
              <a:latin typeface="Times New Roman" pitchFamily="18" charset="0"/>
              <a:cs typeface="Times New Roman" pitchFamily="18" charset="0"/>
            </a:endParaRPr>
          </a:p>
          <a:p>
            <a:pPr>
              <a:spcBef>
                <a:spcPct val="0"/>
              </a:spcBef>
              <a:spcAft>
                <a:spcPts val="1800"/>
              </a:spcAft>
              <a:buFont typeface="Calibri" pitchFamily="34" charset="0"/>
              <a:buAutoNum type="arabicPeriod"/>
            </a:pPr>
            <a:r>
              <a:rPr lang="bs-Latn-BA" sz="2000" b="1" smtClean="0">
                <a:solidFill>
                  <a:srgbClr val="404040"/>
                </a:solidFill>
                <a:latin typeface="Times New Roman" pitchFamily="18" charset="0"/>
                <a:cs typeface="Times New Roman" pitchFamily="18" charset="0"/>
              </a:rPr>
              <a:t>TRANSPARENTNOST: </a:t>
            </a:r>
            <a:r>
              <a:rPr lang="bs-Latn-BA" sz="2000" smtClean="0">
                <a:solidFill>
                  <a:srgbClr val="404040"/>
                </a:solidFill>
                <a:latin typeface="Times New Roman" pitchFamily="18" charset="0"/>
                <a:cs typeface="Times New Roman" pitchFamily="18" charset="0"/>
              </a:rPr>
              <a:t>Povećati transparentnost procesa donošenja odluka uključujući kako se donose opštinski budžeti .....</a:t>
            </a:r>
            <a:endParaRPr lang="en-US" sz="2000" smtClean="0">
              <a:solidFill>
                <a:srgbClr val="404040"/>
              </a:solidFill>
              <a:latin typeface="Times New Roman" pitchFamily="18" charset="0"/>
              <a:cs typeface="Times New Roman" pitchFamily="18" charset="0"/>
            </a:endParaRPr>
          </a:p>
          <a:p>
            <a:pPr>
              <a:spcBef>
                <a:spcPts val="575"/>
              </a:spcBef>
              <a:buClr>
                <a:schemeClr val="bg1"/>
              </a:buClr>
              <a:buFont typeface="Wingdings" pitchFamily="2" charset="2"/>
              <a:buChar char="q"/>
            </a:pPr>
            <a:endParaRPr lang="hr-BA" sz="2000" i="1" smtClean="0">
              <a:solidFill>
                <a:srgbClr val="404040"/>
              </a:solidFill>
              <a:effectLst>
                <a:outerShdw blurRad="38100" dist="38100" dir="2700000" algn="tl">
                  <a:srgbClr val="C0C0C0"/>
                </a:outerShdw>
              </a:effectLst>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054F4315-469F-4BDF-910A-DC3114FB9EB9}" type="slidenum">
              <a:rPr lang="en-US"/>
              <a:pPr>
                <a:defRPr/>
              </a:pPr>
              <a:t>23</a:t>
            </a:fld>
            <a:endParaRPr lang="en-US"/>
          </a:p>
        </p:txBody>
      </p:sp>
      <p:sp>
        <p:nvSpPr>
          <p:cNvPr id="24578" name="Title 1"/>
          <p:cNvSpPr>
            <a:spLocks noGrp="1"/>
          </p:cNvSpPr>
          <p:nvPr>
            <p:ph type="title"/>
          </p:nvPr>
        </p:nvSpPr>
        <p:spPr>
          <a:xfrm>
            <a:off x="0" y="373063"/>
            <a:ext cx="9144000" cy="604837"/>
          </a:xfrm>
          <a:solidFill>
            <a:srgbClr val="FFFF00"/>
          </a:solidFill>
        </p:spPr>
        <p:txBody>
          <a:bodyPr/>
          <a:lstStyle/>
          <a:p>
            <a:r>
              <a:rPr lang="hr-BA" sz="3200" b="1" smtClean="0">
                <a:latin typeface="Times New Roman" pitchFamily="18" charset="0"/>
                <a:cs typeface="Times New Roman" pitchFamily="18" charset="0"/>
              </a:rPr>
              <a:t>Preporuke za NVOe </a:t>
            </a:r>
            <a:endParaRPr lang="en-US" sz="3200" b="1" smtClean="0">
              <a:latin typeface="Times New Roman" pitchFamily="18" charset="0"/>
              <a:cs typeface="Times New Roman" pitchFamily="18" charset="0"/>
            </a:endParaRPr>
          </a:p>
        </p:txBody>
      </p:sp>
      <p:sp>
        <p:nvSpPr>
          <p:cNvPr id="3" name="Content Placeholder 2"/>
          <p:cNvSpPr>
            <a:spLocks noGrp="1"/>
          </p:cNvSpPr>
          <p:nvPr>
            <p:ph idx="1"/>
          </p:nvPr>
        </p:nvSpPr>
        <p:spPr>
          <a:xfrm>
            <a:off x="330200" y="1189038"/>
            <a:ext cx="8380413" cy="5164137"/>
          </a:xfrm>
        </p:spPr>
        <p:txBody>
          <a:bodyPr rtlCol="0">
            <a:noAutofit/>
          </a:bodyPr>
          <a:lstStyle/>
          <a:p>
            <a:pPr marL="0" indent="-457200" fontAlgn="auto">
              <a:spcBef>
                <a:spcPts val="0"/>
              </a:spcBef>
              <a:spcAft>
                <a:spcPts val="600"/>
              </a:spcAft>
              <a:buFont typeface="Arial" pitchFamily="34" charset="0"/>
              <a:buNone/>
              <a:defRPr/>
            </a:pPr>
            <a:r>
              <a:rPr lang="bs-Latn-BA" sz="2000" dirty="0" smtClean="0">
                <a:solidFill>
                  <a:schemeClr val="tx1">
                    <a:lumMod val="75000"/>
                    <a:lumOff val="25000"/>
                  </a:schemeClr>
                </a:solidFill>
                <a:effectLst>
                  <a:outerShdw blurRad="38100" dist="38100" dir="2700000" algn="tl">
                    <a:srgbClr val="000000">
                      <a:alpha val="43137"/>
                    </a:srgbClr>
                  </a:outerShdw>
                </a:effectLst>
                <a:latin typeface="Times New Roman" pitchFamily="18" charset="0"/>
                <a:cs typeface="Times New Roman" pitchFamily="18" charset="0"/>
              </a:rPr>
              <a:t>Preporuka 1: </a:t>
            </a:r>
            <a:r>
              <a:rPr lang="bs-Latn-BA" sz="2000" b="1" dirty="0" smtClean="0">
                <a:latin typeface="Times New Roman" pitchFamily="18" charset="0"/>
                <a:cs typeface="Times New Roman" pitchFamily="18" charset="0"/>
              </a:rPr>
              <a:t>Promovirati proces i principe socijalnog uključivanja </a:t>
            </a:r>
            <a:r>
              <a:rPr lang="bs-Latn-BA" sz="2000" dirty="0" smtClean="0">
                <a:latin typeface="Times New Roman" pitchFamily="18" charset="0"/>
                <a:cs typeface="Times New Roman" pitchFamily="18" charset="0"/>
              </a:rPr>
              <a:t>u javnosti cilju jačanja svijesti o važnosti procesa socijalnog uključivanja posebno prema ranjivih kategorijama</a:t>
            </a:r>
          </a:p>
          <a:p>
            <a:pPr marL="0" indent="-457200" fontAlgn="auto">
              <a:spcBef>
                <a:spcPts val="0"/>
              </a:spcBef>
              <a:spcAft>
                <a:spcPts val="600"/>
              </a:spcAft>
              <a:buFont typeface="Arial" pitchFamily="34" charset="0"/>
              <a:buNone/>
              <a:defRPr/>
            </a:pPr>
            <a:r>
              <a:rPr lang="bs-Latn-BA" sz="2000" dirty="0" smtClean="0">
                <a:solidFill>
                  <a:schemeClr val="tx1">
                    <a:lumMod val="75000"/>
                    <a:lumOff val="25000"/>
                  </a:schemeClr>
                </a:solidFill>
                <a:effectLst>
                  <a:outerShdw blurRad="38100" dist="38100" dir="2700000" algn="tl">
                    <a:srgbClr val="000000">
                      <a:alpha val="43137"/>
                    </a:srgbClr>
                  </a:outerShdw>
                </a:effectLst>
                <a:latin typeface="Times New Roman" pitchFamily="18" charset="0"/>
                <a:cs typeface="Times New Roman" pitchFamily="18" charset="0"/>
              </a:rPr>
              <a:t>Preporuka 2: </a:t>
            </a:r>
            <a:r>
              <a:rPr lang="bs-Latn-BA" sz="2000" dirty="0" smtClean="0">
                <a:latin typeface="Times New Roman" pitchFamily="18" charset="0"/>
                <a:cs typeface="Times New Roman" pitchFamily="18" charset="0"/>
              </a:rPr>
              <a:t>Razvijati i povećavati </a:t>
            </a:r>
            <a:r>
              <a:rPr lang="bs-Latn-BA" sz="2000" b="1" dirty="0" smtClean="0">
                <a:latin typeface="Times New Roman" pitchFamily="18" charset="0"/>
                <a:cs typeface="Times New Roman" pitchFamily="18" charset="0"/>
              </a:rPr>
              <a:t>profesionalizaciju NVO sektora </a:t>
            </a:r>
            <a:r>
              <a:rPr lang="bs-Latn-BA" sz="2000" dirty="0" smtClean="0">
                <a:latin typeface="Times New Roman" pitchFamily="18" charset="0"/>
                <a:cs typeface="Times New Roman" pitchFamily="18" charset="0"/>
              </a:rPr>
              <a:t>kroz oblikovanje novih profesionalnih profila za rad u NVO-u i povečanje stručnosti članova NVO-a te povećanje broja profesionalnog osoblja koje radi u NVO-ima.</a:t>
            </a:r>
          </a:p>
          <a:p>
            <a:pPr marL="0" indent="-457200" fontAlgn="auto">
              <a:spcBef>
                <a:spcPts val="0"/>
              </a:spcBef>
              <a:spcAft>
                <a:spcPts val="600"/>
              </a:spcAft>
              <a:buFont typeface="Arial" pitchFamily="34" charset="0"/>
              <a:buNone/>
              <a:defRPr/>
            </a:pPr>
            <a:r>
              <a:rPr lang="bs-Latn-BA" sz="2000" dirty="0" smtClean="0">
                <a:solidFill>
                  <a:schemeClr val="tx1">
                    <a:lumMod val="75000"/>
                    <a:lumOff val="25000"/>
                  </a:schemeClr>
                </a:solidFill>
                <a:effectLst>
                  <a:outerShdw blurRad="38100" dist="38100" dir="2700000" algn="tl">
                    <a:srgbClr val="000000">
                      <a:alpha val="43137"/>
                    </a:srgbClr>
                  </a:outerShdw>
                </a:effectLst>
                <a:latin typeface="Times New Roman" pitchFamily="18" charset="0"/>
                <a:cs typeface="Times New Roman" pitchFamily="18" charset="0"/>
              </a:rPr>
              <a:t>Preporuka 3</a:t>
            </a:r>
            <a:r>
              <a:rPr lang="bs-Latn-BA" sz="2000" dirty="0" smtClean="0">
                <a:latin typeface="Times New Roman" pitchFamily="18" charset="0"/>
                <a:cs typeface="Times New Roman" pitchFamily="18" charset="0"/>
              </a:rPr>
              <a:t>: Pripremiti </a:t>
            </a:r>
            <a:r>
              <a:rPr lang="bs-Latn-BA" sz="2000" b="1" dirty="0" smtClean="0">
                <a:latin typeface="Times New Roman" pitchFamily="18" charset="0"/>
                <a:cs typeface="Times New Roman" pitchFamily="18" charset="0"/>
              </a:rPr>
              <a:t>nacionalni program razvoja NVO sektora </a:t>
            </a:r>
            <a:r>
              <a:rPr lang="bs-Latn-BA" sz="2000" dirty="0" smtClean="0">
                <a:latin typeface="Times New Roman" pitchFamily="18" charset="0"/>
                <a:cs typeface="Times New Roman" pitchFamily="18" charset="0"/>
              </a:rPr>
              <a:t>te oblikovanje osnovnih standarda djelovanja NVO sektora</a:t>
            </a:r>
          </a:p>
          <a:p>
            <a:pPr marL="0" indent="-457200" fontAlgn="auto">
              <a:spcBef>
                <a:spcPts val="0"/>
              </a:spcBef>
              <a:spcAft>
                <a:spcPts val="600"/>
              </a:spcAft>
              <a:buFont typeface="Arial" pitchFamily="34" charset="0"/>
              <a:buNone/>
              <a:defRPr/>
            </a:pPr>
            <a:r>
              <a:rPr lang="bs-Latn-BA" sz="2000" dirty="0" smtClean="0">
                <a:solidFill>
                  <a:schemeClr val="tx1">
                    <a:lumMod val="75000"/>
                    <a:lumOff val="25000"/>
                  </a:schemeClr>
                </a:solidFill>
                <a:effectLst>
                  <a:outerShdw blurRad="38100" dist="38100" dir="2700000" algn="tl">
                    <a:srgbClr val="000000">
                      <a:alpha val="43137"/>
                    </a:srgbClr>
                  </a:outerShdw>
                </a:effectLst>
                <a:latin typeface="Times New Roman" pitchFamily="18" charset="0"/>
                <a:cs typeface="Times New Roman" pitchFamily="18" charset="0"/>
              </a:rPr>
              <a:t>Preporuka 4:  </a:t>
            </a:r>
            <a:r>
              <a:rPr lang="bs-Latn-BA" sz="2000" dirty="0" smtClean="0">
                <a:latin typeface="Times New Roman" pitchFamily="18" charset="0"/>
                <a:cs typeface="Times New Roman" pitchFamily="18" charset="0"/>
              </a:rPr>
              <a:t>Razviti </a:t>
            </a:r>
            <a:r>
              <a:rPr lang="bs-Latn-BA" sz="2000" b="1" dirty="0" smtClean="0">
                <a:latin typeface="Times New Roman" pitchFamily="18" charset="0"/>
                <a:cs typeface="Times New Roman" pitchFamily="18" charset="0"/>
              </a:rPr>
              <a:t>metodologiju praćenja implementacije </a:t>
            </a:r>
            <a:r>
              <a:rPr lang="bs-Latn-BA" sz="2000" dirty="0" smtClean="0">
                <a:latin typeface="Times New Roman" pitchFamily="18" charset="0"/>
                <a:cs typeface="Times New Roman" pitchFamily="18" charset="0"/>
              </a:rPr>
              <a:t>javnih politika za cijeli NVO sektor u cilju jačanja kredibiliteta NVO sektora</a:t>
            </a:r>
          </a:p>
          <a:p>
            <a:pPr marL="0" indent="-457200" fontAlgn="auto">
              <a:spcBef>
                <a:spcPts val="0"/>
              </a:spcBef>
              <a:spcAft>
                <a:spcPts val="600"/>
              </a:spcAft>
              <a:buFont typeface="Arial" pitchFamily="34" charset="0"/>
              <a:buNone/>
              <a:defRPr/>
            </a:pPr>
            <a:r>
              <a:rPr lang="bs-Latn-BA" sz="2000" dirty="0" smtClean="0">
                <a:solidFill>
                  <a:schemeClr val="tx1">
                    <a:lumMod val="75000"/>
                    <a:lumOff val="25000"/>
                  </a:schemeClr>
                </a:solidFill>
                <a:effectLst>
                  <a:outerShdw blurRad="38100" dist="38100" dir="2700000" algn="tl">
                    <a:srgbClr val="000000">
                      <a:alpha val="43137"/>
                    </a:srgbClr>
                  </a:outerShdw>
                </a:effectLst>
                <a:latin typeface="Times New Roman" pitchFamily="18" charset="0"/>
                <a:cs typeface="Times New Roman" pitchFamily="18" charset="0"/>
              </a:rPr>
              <a:t>Preporuka 5: </a:t>
            </a:r>
            <a:r>
              <a:rPr lang="bs-Latn-BA" sz="2000" dirty="0" smtClean="0">
                <a:latin typeface="Times New Roman" pitchFamily="18" charset="0"/>
                <a:cs typeface="Times New Roman" pitchFamily="18" charset="0"/>
              </a:rPr>
              <a:t>Pripremiti strategiju razvoja NVO sektora </a:t>
            </a:r>
            <a:endParaRPr lang="en-US" sz="2000" dirty="0" smtClean="0">
              <a:latin typeface="Times New Roman" pitchFamily="18" charset="0"/>
              <a:cs typeface="Times New Roman" pitchFamily="18" charset="0"/>
            </a:endParaRPr>
          </a:p>
          <a:p>
            <a:pPr marL="0" indent="-457200" fontAlgn="auto">
              <a:spcBef>
                <a:spcPts val="0"/>
              </a:spcBef>
              <a:spcAft>
                <a:spcPts val="600"/>
              </a:spcAft>
              <a:buFont typeface="Arial" pitchFamily="34" charset="0"/>
              <a:buNone/>
              <a:defRPr/>
            </a:pPr>
            <a:r>
              <a:rPr lang="bs-Latn-BA" sz="2000" dirty="0" smtClean="0">
                <a:solidFill>
                  <a:schemeClr val="tx1">
                    <a:lumMod val="75000"/>
                    <a:lumOff val="25000"/>
                  </a:schemeClr>
                </a:solidFill>
                <a:effectLst>
                  <a:outerShdw blurRad="38100" dist="38100" dir="2700000" algn="tl">
                    <a:srgbClr val="000000">
                      <a:alpha val="43137"/>
                    </a:srgbClr>
                  </a:outerShdw>
                </a:effectLst>
                <a:latin typeface="Times New Roman" pitchFamily="18" charset="0"/>
                <a:cs typeface="Times New Roman" pitchFamily="18" charset="0"/>
              </a:rPr>
              <a:t>Preporuka  6: </a:t>
            </a:r>
            <a:r>
              <a:rPr lang="bs-Latn-BA" sz="2000" dirty="0" smtClean="0">
                <a:latin typeface="Times New Roman" pitchFamily="18" charset="0"/>
                <a:cs typeface="Times New Roman" pitchFamily="18" charset="0"/>
              </a:rPr>
              <a:t>Osigurati </a:t>
            </a:r>
            <a:r>
              <a:rPr lang="bs-Latn-BA" sz="2000" b="1" dirty="0" smtClean="0">
                <a:latin typeface="Times New Roman" pitchFamily="18" charset="0"/>
                <a:cs typeface="Times New Roman" pitchFamily="18" charset="0"/>
              </a:rPr>
              <a:t>diseminaciju najboljih praksi </a:t>
            </a:r>
            <a:r>
              <a:rPr lang="bs-Latn-BA" sz="2000" dirty="0" smtClean="0">
                <a:latin typeface="Times New Roman" pitchFamily="18" charset="0"/>
                <a:cs typeface="Times New Roman" pitchFamily="18" charset="0"/>
              </a:rPr>
              <a:t>koje bi se kroz transparentnost procesa se primjenile i u drugim oblastima i područjima djelovanja </a:t>
            </a:r>
            <a:endParaRPr lang="en-US" sz="2000" dirty="0" smtClean="0">
              <a:latin typeface="Times New Roman" pitchFamily="18" charset="0"/>
              <a:cs typeface="Times New Roman" pitchFamily="18" charset="0"/>
            </a:endParaRPr>
          </a:p>
          <a:p>
            <a:pPr marL="457200" indent="-457200" fontAlgn="auto">
              <a:spcAft>
                <a:spcPts val="0"/>
              </a:spcAft>
              <a:buFont typeface="+mj-lt"/>
              <a:buAutoNum type="arabicPeriod"/>
              <a:defRPr/>
            </a:pPr>
            <a:endParaRPr lang="en-US" sz="2000" dirty="0" smtClean="0">
              <a:latin typeface="Times New Roman" pitchFamily="18" charset="0"/>
              <a:cs typeface="Times New Roman" pitchFamily="18" charset="0"/>
            </a:endParaRPr>
          </a:p>
          <a:p>
            <a:pPr marL="457200" indent="-457200" fontAlgn="auto">
              <a:spcAft>
                <a:spcPts val="0"/>
              </a:spcAft>
              <a:buFont typeface="+mj-lt"/>
              <a:buAutoNum type="arabicPeriod"/>
              <a:defRPr/>
            </a:pPr>
            <a:endParaRPr lang="en-US" sz="2000" dirty="0" smtClean="0">
              <a:latin typeface="Times New Roman" pitchFamily="18" charset="0"/>
              <a:cs typeface="Times New Roman" pitchFamily="18" charset="0"/>
            </a:endParaRPr>
          </a:p>
          <a:p>
            <a:pPr marL="457200" indent="-457200" fontAlgn="auto">
              <a:spcBef>
                <a:spcPts val="580"/>
              </a:spcBef>
              <a:spcAft>
                <a:spcPts val="0"/>
              </a:spcAft>
              <a:buClr>
                <a:schemeClr val="bg1"/>
              </a:buClr>
              <a:buFont typeface="Arial" pitchFamily="34" charset="0"/>
              <a:buNone/>
              <a:defRPr/>
            </a:pPr>
            <a:endParaRPr lang="hr-BA" sz="2000" dirty="0" smtClean="0">
              <a:solidFill>
                <a:schemeClr val="tx1">
                  <a:lumMod val="75000"/>
                  <a:lumOff val="25000"/>
                </a:schemeClr>
              </a:solidFill>
              <a:latin typeface="Times New Roman" pitchFamily="18" charset="0"/>
              <a:cs typeface="Times New Roman" pitchFamily="18" charset="0"/>
            </a:endParaRPr>
          </a:p>
          <a:p>
            <a:pPr marL="457200" indent="-457200" fontAlgn="auto">
              <a:spcBef>
                <a:spcPts val="580"/>
              </a:spcBef>
              <a:spcAft>
                <a:spcPts val="0"/>
              </a:spcAft>
              <a:buClr>
                <a:schemeClr val="bg1"/>
              </a:buClr>
              <a:buFont typeface="+mj-lt"/>
              <a:buAutoNum type="arabicPeriod"/>
              <a:defRPr/>
            </a:pPr>
            <a:endParaRPr lang="hr-BA" sz="20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bg1"/>
              </a:buClr>
              <a:buFont typeface="Arial" pitchFamily="34" charset="0"/>
              <a:buNone/>
              <a:defRPr/>
            </a:pPr>
            <a:endParaRPr lang="hr-BA" sz="2000" i="1"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fld id="{F261720B-EB36-4DAA-B0BA-0A57E41EE566}" type="slidenum">
              <a:rPr lang="en-US"/>
              <a:pPr>
                <a:defRPr/>
              </a:pPr>
              <a:t>24</a:t>
            </a:fld>
            <a:endParaRPr lang="en-US"/>
          </a:p>
        </p:txBody>
      </p:sp>
      <p:sp>
        <p:nvSpPr>
          <p:cNvPr id="25602" name="Title 1"/>
          <p:cNvSpPr>
            <a:spLocks noGrp="1"/>
          </p:cNvSpPr>
          <p:nvPr>
            <p:ph type="title"/>
          </p:nvPr>
        </p:nvSpPr>
        <p:spPr>
          <a:xfrm>
            <a:off x="0" y="0"/>
            <a:ext cx="6208713" cy="604838"/>
          </a:xfrm>
        </p:spPr>
        <p:txBody>
          <a:bodyPr/>
          <a:lstStyle/>
          <a:p>
            <a:pPr algn="l"/>
            <a:r>
              <a:rPr lang="hr-BA" sz="3200" b="1" smtClean="0">
                <a:latin typeface="Times New Roman" pitchFamily="18" charset="0"/>
                <a:cs typeface="Times New Roman" pitchFamily="18" charset="0"/>
              </a:rPr>
              <a:t>Pitanja za učesnike </a:t>
            </a:r>
            <a:endParaRPr lang="en-US" sz="3200" b="1" smtClean="0">
              <a:latin typeface="Times New Roman" pitchFamily="18" charset="0"/>
              <a:cs typeface="Times New Roman" pitchFamily="18" charset="0"/>
            </a:endParaRPr>
          </a:p>
        </p:txBody>
      </p:sp>
      <p:sp>
        <p:nvSpPr>
          <p:cNvPr id="3" name="Content Placeholder 2"/>
          <p:cNvSpPr>
            <a:spLocks noGrp="1"/>
          </p:cNvSpPr>
          <p:nvPr>
            <p:ph idx="1"/>
          </p:nvPr>
        </p:nvSpPr>
        <p:spPr>
          <a:xfrm>
            <a:off x="309563" y="1173163"/>
            <a:ext cx="8401050" cy="5368925"/>
          </a:xfrm>
        </p:spPr>
        <p:txBody>
          <a:bodyPr rtlCol="0">
            <a:noAutofit/>
          </a:bodyPr>
          <a:lstStyle/>
          <a:p>
            <a:pPr marL="274320" indent="-274320" fontAlgn="auto">
              <a:spcBef>
                <a:spcPts val="580"/>
              </a:spcBef>
              <a:spcAft>
                <a:spcPts val="0"/>
              </a:spcAft>
              <a:buClr>
                <a:schemeClr val="tx1">
                  <a:lumMod val="75000"/>
                  <a:lumOff val="25000"/>
                </a:schemeClr>
              </a:buClr>
              <a:buFont typeface="Wingdings 2"/>
              <a:buChar char=""/>
              <a:defRPr/>
            </a:pPr>
            <a:endParaRPr lang="hr-BA" sz="2400" dirty="0" smtClean="0">
              <a:solidFill>
                <a:schemeClr val="tx1">
                  <a:lumMod val="75000"/>
                  <a:lumOff val="25000"/>
                </a:schemeClr>
              </a:solidFill>
              <a:latin typeface="Times New Roman" pitchFamily="18" charset="0"/>
              <a:cs typeface="Times New Roman" pitchFamily="18" charset="0"/>
            </a:endParaRPr>
          </a:p>
          <a:p>
            <a:pPr marL="457200" indent="-457200" fontAlgn="auto">
              <a:spcBef>
                <a:spcPts val="580"/>
              </a:spcBef>
              <a:spcAft>
                <a:spcPts val="0"/>
              </a:spcAft>
              <a:buClr>
                <a:schemeClr val="tx1">
                  <a:lumMod val="75000"/>
                  <a:lumOff val="25000"/>
                </a:schemeClr>
              </a:buClr>
              <a:buFont typeface="Arial" pitchFamily="34" charset="0"/>
              <a:buNone/>
              <a:defRPr/>
            </a:pPr>
            <a:r>
              <a:rPr lang="hr-BA" sz="2400" dirty="0" smtClean="0">
                <a:solidFill>
                  <a:schemeClr val="tx1">
                    <a:lumMod val="75000"/>
                    <a:lumOff val="25000"/>
                  </a:schemeClr>
                </a:solidFill>
                <a:latin typeface="Times New Roman" pitchFamily="18" charset="0"/>
                <a:cs typeface="Times New Roman" pitchFamily="18" charset="0"/>
              </a:rPr>
              <a:t>1. Kako Vi vidite svoju ulogu u procesu pripreme </a:t>
            </a:r>
          </a:p>
          <a:p>
            <a:pPr marL="457200" indent="-457200" fontAlgn="auto">
              <a:spcBef>
                <a:spcPts val="580"/>
              </a:spcBef>
              <a:spcAft>
                <a:spcPts val="0"/>
              </a:spcAft>
              <a:buClr>
                <a:schemeClr val="tx1">
                  <a:lumMod val="75000"/>
                  <a:lumOff val="25000"/>
                </a:schemeClr>
              </a:buClr>
              <a:buFont typeface="Arial" pitchFamily="34" charset="0"/>
              <a:buNone/>
              <a:defRPr/>
            </a:pPr>
            <a:r>
              <a:rPr lang="hr-BA" sz="2400" dirty="0" smtClean="0">
                <a:solidFill>
                  <a:schemeClr val="tx1">
                    <a:lumMod val="75000"/>
                    <a:lumOff val="25000"/>
                  </a:schemeClr>
                </a:solidFill>
                <a:latin typeface="Times New Roman" pitchFamily="18" charset="0"/>
                <a:cs typeface="Times New Roman" pitchFamily="18" charset="0"/>
              </a:rPr>
              <a:t>	Strategije socijalnog uključivanja?</a:t>
            </a:r>
          </a:p>
          <a:p>
            <a:pPr marL="457200" indent="-457200" fontAlgn="auto">
              <a:spcBef>
                <a:spcPts val="580"/>
              </a:spcBef>
              <a:spcAft>
                <a:spcPts val="0"/>
              </a:spcAft>
              <a:buClr>
                <a:schemeClr val="tx1">
                  <a:lumMod val="75000"/>
                  <a:lumOff val="25000"/>
                </a:schemeClr>
              </a:buClr>
              <a:buFont typeface="Arial" pitchFamily="34" charset="0"/>
              <a:buNone/>
              <a:defRPr/>
            </a:pPr>
            <a:r>
              <a:rPr lang="hr-BA" sz="2400" dirty="0" smtClean="0">
                <a:solidFill>
                  <a:schemeClr val="tx1">
                    <a:lumMod val="75000"/>
                    <a:lumOff val="25000"/>
                  </a:schemeClr>
                </a:solidFill>
                <a:latin typeface="Times New Roman" pitchFamily="18" charset="0"/>
                <a:cs typeface="Times New Roman" pitchFamily="18" charset="0"/>
              </a:rPr>
              <a:t>2. U čemu se ogleda Vaš doprinos u procesu:</a:t>
            </a:r>
          </a:p>
          <a:p>
            <a:pPr marL="1074420" lvl="2" indent="-274320" fontAlgn="auto">
              <a:spcBef>
                <a:spcPts val="580"/>
              </a:spcBef>
              <a:spcAft>
                <a:spcPts val="0"/>
              </a:spcAft>
              <a:buClr>
                <a:schemeClr val="tx1">
                  <a:lumMod val="75000"/>
                  <a:lumOff val="25000"/>
                </a:schemeClr>
              </a:buClr>
              <a:buFont typeface="Wingdings" pitchFamily="2" charset="2"/>
              <a:buChar char="q"/>
              <a:defRPr/>
            </a:pPr>
            <a:r>
              <a:rPr lang="hr-BA" sz="1800" i="1" dirty="0" smtClean="0">
                <a:solidFill>
                  <a:schemeClr val="tx1">
                    <a:lumMod val="75000"/>
                    <a:lumOff val="25000"/>
                  </a:schemeClr>
                </a:solidFill>
                <a:latin typeface="Times New Roman" pitchFamily="18" charset="0"/>
                <a:cs typeface="Times New Roman" pitchFamily="18" charset="0"/>
              </a:rPr>
              <a:t>Pripreme</a:t>
            </a:r>
          </a:p>
          <a:p>
            <a:pPr marL="1074420" lvl="2" indent="-274320" fontAlgn="auto">
              <a:spcBef>
                <a:spcPts val="580"/>
              </a:spcBef>
              <a:spcAft>
                <a:spcPts val="0"/>
              </a:spcAft>
              <a:buClr>
                <a:schemeClr val="tx1">
                  <a:lumMod val="75000"/>
                  <a:lumOff val="25000"/>
                </a:schemeClr>
              </a:buClr>
              <a:buFont typeface="Wingdings" pitchFamily="2" charset="2"/>
              <a:buChar char="q"/>
              <a:defRPr/>
            </a:pPr>
            <a:r>
              <a:rPr lang="hr-BA" sz="1800" i="1" dirty="0" smtClean="0">
                <a:solidFill>
                  <a:schemeClr val="tx1">
                    <a:lumMod val="75000"/>
                    <a:lumOff val="25000"/>
                  </a:schemeClr>
                </a:solidFill>
                <a:latin typeface="Times New Roman" pitchFamily="18" charset="0"/>
                <a:cs typeface="Times New Roman" pitchFamily="18" charset="0"/>
              </a:rPr>
              <a:t>Implementacije </a:t>
            </a:r>
          </a:p>
          <a:p>
            <a:pPr marL="1074420" lvl="2" indent="-274320" fontAlgn="auto">
              <a:spcBef>
                <a:spcPts val="580"/>
              </a:spcBef>
              <a:spcAft>
                <a:spcPts val="0"/>
              </a:spcAft>
              <a:buClr>
                <a:schemeClr val="tx1">
                  <a:lumMod val="75000"/>
                  <a:lumOff val="25000"/>
                </a:schemeClr>
              </a:buClr>
              <a:buFont typeface="Wingdings" pitchFamily="2" charset="2"/>
              <a:buChar char="q"/>
              <a:defRPr/>
            </a:pPr>
            <a:r>
              <a:rPr lang="hr-BA" sz="1800" i="1" dirty="0" smtClean="0">
                <a:solidFill>
                  <a:schemeClr val="tx1">
                    <a:lumMod val="75000"/>
                    <a:lumOff val="25000"/>
                  </a:schemeClr>
                </a:solidFill>
                <a:latin typeface="Times New Roman" pitchFamily="18" charset="0"/>
                <a:cs typeface="Times New Roman" pitchFamily="18" charset="0"/>
              </a:rPr>
              <a:t>Monitoringa i Evaluacije </a:t>
            </a:r>
          </a:p>
          <a:p>
            <a:pPr marL="274320" indent="-274320" fontAlgn="auto">
              <a:spcBef>
                <a:spcPts val="580"/>
              </a:spcBef>
              <a:spcAft>
                <a:spcPts val="0"/>
              </a:spcAft>
              <a:buClr>
                <a:schemeClr val="tx1">
                  <a:lumMod val="75000"/>
                  <a:lumOff val="25000"/>
                </a:schemeClr>
              </a:buClr>
              <a:buFont typeface="Arial" pitchFamily="34" charset="0"/>
              <a:buNone/>
              <a:defRPr/>
            </a:pPr>
            <a:r>
              <a:rPr lang="hr-BA" sz="2400" dirty="0" smtClean="0">
                <a:solidFill>
                  <a:schemeClr val="tx1">
                    <a:lumMod val="75000"/>
                    <a:lumOff val="25000"/>
                  </a:schemeClr>
                </a:solidFill>
                <a:latin typeface="Times New Roman" pitchFamily="18" charset="0"/>
                <a:cs typeface="Times New Roman" pitchFamily="18" charset="0"/>
              </a:rPr>
              <a:t>	       Strategije socijalnog uključivanja?</a:t>
            </a:r>
          </a:p>
          <a:p>
            <a:pPr marL="274320" indent="-274320" fontAlgn="auto">
              <a:spcBef>
                <a:spcPts val="580"/>
              </a:spcBef>
              <a:spcAft>
                <a:spcPts val="0"/>
              </a:spcAft>
              <a:buClr>
                <a:schemeClr val="tx1">
                  <a:lumMod val="75000"/>
                  <a:lumOff val="25000"/>
                </a:schemeClr>
              </a:buClr>
              <a:buFont typeface="Arial" pitchFamily="34" charset="0"/>
              <a:buNone/>
              <a:defRPr/>
            </a:pPr>
            <a:endParaRPr lang="hr-BA" sz="2400" dirty="0" smtClean="0">
              <a:solidFill>
                <a:schemeClr val="tx1">
                  <a:lumMod val="75000"/>
                  <a:lumOff val="25000"/>
                </a:schemeClr>
              </a:solidFill>
              <a:latin typeface="Times New Roman" pitchFamily="18" charset="0"/>
              <a:cs typeface="Times New Roman" pitchFamily="18" charset="0"/>
            </a:endParaRPr>
          </a:p>
          <a:p>
            <a:pPr marL="457200" indent="-457200" fontAlgn="auto">
              <a:spcBef>
                <a:spcPts val="580"/>
              </a:spcBef>
              <a:spcAft>
                <a:spcPts val="0"/>
              </a:spcAft>
              <a:buClr>
                <a:schemeClr val="tx1">
                  <a:lumMod val="75000"/>
                  <a:lumOff val="25000"/>
                </a:schemeClr>
              </a:buClr>
              <a:buFont typeface="Arial" pitchFamily="34" charset="0"/>
              <a:buNone/>
              <a:defRPr/>
            </a:pPr>
            <a:r>
              <a:rPr lang="hr-BA" sz="2400" dirty="0" smtClean="0">
                <a:solidFill>
                  <a:schemeClr val="tx1">
                    <a:lumMod val="75000"/>
                    <a:lumOff val="25000"/>
                  </a:schemeClr>
                </a:solidFill>
                <a:latin typeface="Times New Roman" pitchFamily="18" charset="0"/>
                <a:cs typeface="Times New Roman" pitchFamily="18" charset="0"/>
              </a:rPr>
              <a:t>3. Što je neophodno za veći angažman i saradnju NVO sektora u procesu kreiranja politika?</a:t>
            </a:r>
          </a:p>
        </p:txBody>
      </p:sp>
      <p:sp>
        <p:nvSpPr>
          <p:cNvPr id="4" name="Rectangle 3"/>
          <p:cNvSpPr/>
          <p:nvPr/>
        </p:nvSpPr>
        <p:spPr>
          <a:xfrm>
            <a:off x="5439905" y="0"/>
            <a:ext cx="3704095" cy="4014363"/>
          </a:xfrm>
          <a:prstGeom prst="rect">
            <a:avLst/>
          </a:prstGeom>
          <a:solidFill>
            <a:schemeClr val="bg1">
              <a:alpha val="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rot lat="0" lon="0" rev="0"/>
              </a:camera>
              <a:lightRig rig="contrasting" dir="t">
                <a:rot lat="0" lon="0" rev="4500000"/>
              </a:lightRig>
            </a:scene3d>
            <a:sp3d contourW="6350" prstMaterial="metal">
              <a:contourClr>
                <a:schemeClr val="accent1">
                  <a:shade val="75000"/>
                </a:schemeClr>
              </a:contourClr>
            </a:sp3d>
          </a:bodyPr>
          <a:lstStyle/>
          <a:p>
            <a:pPr algn="ctr">
              <a:defRPr/>
            </a:pPr>
            <a:r>
              <a:rPr lang="hr-BA" sz="28700" b="1" cap="all" dirty="0">
                <a:ln w="0"/>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2400000" scaled="0"/>
                  <a:tileRect/>
                </a:gradFill>
                <a:effectLst>
                  <a:outerShdw blurRad="12700" dir="6720000" sx="200000" sy="200000" algn="ctr" rotWithShape="0">
                    <a:schemeClr val="tx1">
                      <a:lumMod val="85000"/>
                      <a:lumOff val="15000"/>
                      <a:alpha val="10000"/>
                    </a:schemeClr>
                  </a:outerShdw>
                  <a:reflection blurRad="12700" stA="50000" endPos="50000" dist="5000" dir="5400000" sy="-100000" rotWithShape="0"/>
                </a:effectLst>
                <a:latin typeface="Times New Roman" pitchFamily="18" charset="0"/>
                <a:cs typeface="Times New Roman" pitchFamily="18" charset="0"/>
              </a:rPr>
              <a:t>?</a:t>
            </a:r>
            <a:endParaRPr lang="en-US" sz="28700" b="1" cap="all" dirty="0">
              <a:ln w="0"/>
              <a:gradFill flip="none" rotWithShape="1">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2400000" scaled="0"/>
                <a:tileRect/>
              </a:gradFill>
              <a:effectLst>
                <a:outerShdw blurRad="12700" dir="6720000" sx="200000" sy="200000" algn="ctr" rotWithShape="0">
                  <a:schemeClr val="tx1">
                    <a:lumMod val="85000"/>
                    <a:lumOff val="15000"/>
                    <a:alpha val="10000"/>
                  </a:schemeClr>
                </a:outerShdw>
                <a:reflection blurRad="12700" stA="50000" endPos="50000" dist="5000" dir="5400000" sy="-100000" rotWithShape="0"/>
              </a:effectLst>
            </a:endParaRPr>
          </a:p>
        </p:txBody>
      </p:sp>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ECAB0C07-5BEE-4200-BBD4-E026F5EBC776}" type="slidenum">
              <a:rPr lang="en-US"/>
              <a:pPr>
                <a:defRPr/>
              </a:pPr>
              <a:t>3</a:t>
            </a:fld>
            <a:endParaRPr lang="en-US"/>
          </a:p>
        </p:txBody>
      </p:sp>
      <p:sp>
        <p:nvSpPr>
          <p:cNvPr id="4098" name="Title 1"/>
          <p:cNvSpPr>
            <a:spLocks noGrp="1"/>
          </p:cNvSpPr>
          <p:nvPr>
            <p:ph type="title"/>
          </p:nvPr>
        </p:nvSpPr>
        <p:spPr>
          <a:xfrm>
            <a:off x="0" y="288925"/>
            <a:ext cx="9144000" cy="611188"/>
          </a:xfrm>
          <a:solidFill>
            <a:srgbClr val="FFFF00">
              <a:alpha val="50195"/>
            </a:srgbClr>
          </a:solidFill>
        </p:spPr>
        <p:txBody>
          <a:bodyPr/>
          <a:lstStyle/>
          <a:p>
            <a:r>
              <a:rPr lang="hr-BA" sz="3000" b="1" smtClean="0">
                <a:latin typeface="Times New Roman" pitchFamily="18" charset="0"/>
                <a:cs typeface="Times New Roman" pitchFamily="18" charset="0"/>
              </a:rPr>
              <a:t>Zašto socijalno uključivanje?</a:t>
            </a:r>
            <a:endParaRPr lang="en-US" sz="3000" b="1" smtClean="0">
              <a:latin typeface="Times New Roman" pitchFamily="18" charset="0"/>
              <a:cs typeface="Times New Roman" pitchFamily="18" charset="0"/>
            </a:endParaRPr>
          </a:p>
        </p:txBody>
      </p:sp>
      <p:sp>
        <p:nvSpPr>
          <p:cNvPr id="3" name="Content Placeholder 2"/>
          <p:cNvSpPr>
            <a:spLocks noGrp="1"/>
          </p:cNvSpPr>
          <p:nvPr>
            <p:ph idx="1"/>
          </p:nvPr>
        </p:nvSpPr>
        <p:spPr>
          <a:xfrm>
            <a:off x="227013" y="1990725"/>
            <a:ext cx="8709025" cy="3405188"/>
          </a:xfrm>
        </p:spPr>
        <p:txBody>
          <a:bodyPr rtlCol="0">
            <a:noAutofit/>
          </a:bodyPr>
          <a:lstStyle/>
          <a:p>
            <a:pPr marL="274320" lvl="1" indent="-274320" fontAlgn="auto">
              <a:spcBef>
                <a:spcPts val="580"/>
              </a:spcBef>
              <a:spcAft>
                <a:spcPts val="0"/>
              </a:spcAft>
              <a:buClr>
                <a:schemeClr val="tx1">
                  <a:lumMod val="85000"/>
                  <a:lumOff val="15000"/>
                </a:schemeClr>
              </a:buClr>
              <a:buFont typeface="Wingdings" pitchFamily="2" charset="2"/>
              <a:buChar char="q"/>
              <a:defRPr/>
            </a:pPr>
            <a:r>
              <a:rPr lang="bs-Latn-BA" sz="2000" dirty="0" smtClean="0">
                <a:solidFill>
                  <a:schemeClr val="tx1">
                    <a:lumMod val="75000"/>
                    <a:lumOff val="25000"/>
                  </a:schemeClr>
                </a:solidFill>
                <a:latin typeface="Times New Roman" pitchFamily="18" charset="0"/>
                <a:cs typeface="Times New Roman" pitchFamily="18" charset="0"/>
              </a:rPr>
              <a:t>Promjena pristupa u javnim politikama u cilju smanjenja neaktivnosti stanovništva, siromaštva i socijalne isključenosti kroz investicije u ljude</a:t>
            </a:r>
          </a:p>
          <a:p>
            <a:pPr marL="274320" lvl="1" indent="-274320" fontAlgn="auto">
              <a:spcBef>
                <a:spcPts val="580"/>
              </a:spcBef>
              <a:spcAft>
                <a:spcPts val="0"/>
              </a:spcAft>
              <a:buClr>
                <a:schemeClr val="tx1">
                  <a:lumMod val="85000"/>
                  <a:lumOff val="15000"/>
                </a:schemeClr>
              </a:buClr>
              <a:buFont typeface="Wingdings" pitchFamily="2" charset="2"/>
              <a:buChar char="q"/>
              <a:defRPr/>
            </a:pPr>
            <a:r>
              <a:rPr lang="bs-Latn-BA" sz="2000" dirty="0" smtClean="0">
                <a:solidFill>
                  <a:schemeClr val="tx1">
                    <a:lumMod val="75000"/>
                    <a:lumOff val="25000"/>
                  </a:schemeClr>
                </a:solidFill>
                <a:latin typeface="Times New Roman" pitchFamily="18" charset="0"/>
                <a:cs typeface="Times New Roman" pitchFamily="18" charset="0"/>
              </a:rPr>
              <a:t>Povećanje mogućnosti i sticanje prihvatljivog životnog standarda kroz omogućavanje aktivnost učešća u društvu</a:t>
            </a:r>
          </a:p>
          <a:p>
            <a:pPr marL="274320" lvl="1" indent="-274320" fontAlgn="auto">
              <a:spcBef>
                <a:spcPts val="580"/>
              </a:spcBef>
              <a:spcAft>
                <a:spcPts val="0"/>
              </a:spcAft>
              <a:buClr>
                <a:schemeClr val="tx1">
                  <a:lumMod val="85000"/>
                  <a:lumOff val="15000"/>
                </a:schemeClr>
              </a:buClr>
              <a:buFont typeface="Wingdings" pitchFamily="2" charset="2"/>
              <a:buChar char="q"/>
              <a:defRPr/>
            </a:pPr>
            <a:r>
              <a:rPr lang="bs-Latn-BA" sz="2000" dirty="0" smtClean="0">
                <a:solidFill>
                  <a:schemeClr val="tx1">
                    <a:lumMod val="75000"/>
                    <a:lumOff val="25000"/>
                  </a:schemeClr>
                </a:solidFill>
                <a:latin typeface="Times New Roman" pitchFamily="18" charset="0"/>
                <a:cs typeface="Times New Roman" pitchFamily="18" charset="0"/>
              </a:rPr>
              <a:t>Pomak od pasivnih ka aktivnim politikama, prije svega većeg zapošljavanja i refomisanje sistema socijalne zaštite</a:t>
            </a:r>
          </a:p>
          <a:p>
            <a:pPr marL="274320" lvl="1" indent="-274320" fontAlgn="auto">
              <a:spcBef>
                <a:spcPts val="580"/>
              </a:spcBef>
              <a:spcAft>
                <a:spcPts val="0"/>
              </a:spcAft>
              <a:buClr>
                <a:schemeClr val="tx1">
                  <a:lumMod val="85000"/>
                  <a:lumOff val="15000"/>
                </a:schemeClr>
              </a:buClr>
              <a:buFont typeface="Wingdings" pitchFamily="2" charset="2"/>
              <a:buChar char="q"/>
              <a:defRPr/>
            </a:pPr>
            <a:r>
              <a:rPr lang="bs-Latn-BA" sz="2000" dirty="0" smtClean="0">
                <a:solidFill>
                  <a:schemeClr val="tx1">
                    <a:lumMod val="75000"/>
                    <a:lumOff val="25000"/>
                  </a:schemeClr>
                </a:solidFill>
                <a:latin typeface="Times New Roman" pitchFamily="18" charset="0"/>
                <a:cs typeface="Times New Roman" pitchFamily="18" charset="0"/>
              </a:rPr>
              <a:t>Priprema i jačanje kapaciteta javnog i civilnog sektora za proces EU integracija (obaveza pripreme JIM-a sticanjem statusa zemlje kandidata za EU članstvo)</a:t>
            </a:r>
          </a:p>
          <a:p>
            <a:pPr marL="548957" lvl="2" indent="-274320" fontAlgn="auto">
              <a:spcBef>
                <a:spcPts val="580"/>
              </a:spcBef>
              <a:spcAft>
                <a:spcPts val="0"/>
              </a:spcAft>
              <a:buClr>
                <a:schemeClr val="tx1">
                  <a:lumMod val="85000"/>
                  <a:lumOff val="15000"/>
                </a:schemeClr>
              </a:buClr>
              <a:buFont typeface="Arial" pitchFamily="34" charset="0"/>
              <a:buNone/>
              <a:defRPr/>
            </a:pPr>
            <a:endParaRPr lang="bs-Latn-BA" sz="2000" dirty="0" smtClean="0">
              <a:solidFill>
                <a:schemeClr val="tx1">
                  <a:lumMod val="75000"/>
                  <a:lumOff val="25000"/>
                </a:schemeClr>
              </a:solidFill>
              <a:latin typeface="Times New Roman" pitchFamily="18" charset="0"/>
              <a:cs typeface="Times New Roman" pitchFamily="18" charset="0"/>
            </a:endParaRPr>
          </a:p>
          <a:p>
            <a:pPr marL="274320" lvl="1" indent="-274320" fontAlgn="auto">
              <a:spcBef>
                <a:spcPts val="580"/>
              </a:spcBef>
              <a:spcAft>
                <a:spcPts val="0"/>
              </a:spcAft>
              <a:buClr>
                <a:schemeClr val="tx1">
                  <a:lumMod val="85000"/>
                  <a:lumOff val="15000"/>
                </a:schemeClr>
              </a:buClr>
              <a:buFont typeface="Wingdings" pitchFamily="2" charset="2"/>
              <a:buChar char="q"/>
              <a:defRPr/>
            </a:pPr>
            <a:endParaRPr lang="en-US" sz="2000" dirty="0" smtClean="0">
              <a:solidFill>
                <a:schemeClr val="tx1">
                  <a:lumMod val="75000"/>
                  <a:lumOff val="25000"/>
                </a:schemeClr>
              </a:solidFill>
              <a:latin typeface="Times New Roman" pitchFamily="18" charset="0"/>
              <a:cs typeface="Times New Roman" pitchFamily="18" charset="0"/>
            </a:endParaRPr>
          </a:p>
          <a:p>
            <a:pPr marL="274320" lvl="1" indent="-274320" fontAlgn="auto">
              <a:spcBef>
                <a:spcPts val="580"/>
              </a:spcBef>
              <a:spcAft>
                <a:spcPts val="0"/>
              </a:spcAft>
              <a:buClr>
                <a:schemeClr val="tx1">
                  <a:lumMod val="85000"/>
                  <a:lumOff val="15000"/>
                </a:schemeClr>
              </a:buClr>
              <a:buFont typeface="Wingdings" pitchFamily="2" charset="2"/>
              <a:buChar char="q"/>
              <a:defRPr/>
            </a:pPr>
            <a:endParaRPr lang="hr-BA" sz="2000" dirty="0" smtClean="0">
              <a:solidFill>
                <a:schemeClr val="tx1">
                  <a:lumMod val="75000"/>
                  <a:lumOff val="25000"/>
                </a:schemeClr>
              </a:solidFill>
              <a:latin typeface="Times New Roman" pitchFamily="18" charset="0"/>
              <a:cs typeface="Times New Roman" pitchFamily="18" charset="0"/>
            </a:endParaRPr>
          </a:p>
          <a:p>
            <a:pPr marL="274320" lvl="1" indent="-274320" fontAlgn="auto">
              <a:spcBef>
                <a:spcPts val="580"/>
              </a:spcBef>
              <a:spcAft>
                <a:spcPts val="0"/>
              </a:spcAft>
              <a:buClr>
                <a:schemeClr val="tx1">
                  <a:lumMod val="85000"/>
                  <a:lumOff val="15000"/>
                </a:schemeClr>
              </a:buClr>
              <a:buFont typeface="Wingdings" pitchFamily="2" charset="2"/>
              <a:buChar char="q"/>
              <a:defRPr/>
            </a:pPr>
            <a:endParaRPr lang="hr-BA" sz="20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tx1">
                  <a:lumMod val="85000"/>
                  <a:lumOff val="15000"/>
                </a:schemeClr>
              </a:buClr>
              <a:buFont typeface="Wingdings" pitchFamily="2" charset="2"/>
              <a:buChar char="q"/>
              <a:defRPr/>
            </a:pPr>
            <a:endParaRPr lang="hr-BA" sz="2000" dirty="0" smtClean="0">
              <a:solidFill>
                <a:schemeClr val="tx1">
                  <a:lumMod val="75000"/>
                  <a:lumOff val="25000"/>
                </a:schemeClr>
              </a:solidFill>
              <a:latin typeface="Times New Roman" pitchFamily="18" charset="0"/>
              <a:cs typeface="Times New Roman" pitchFamily="18" charset="0"/>
            </a:endParaRPr>
          </a:p>
          <a:p>
            <a:pPr marL="548958" lvl="1" indent="-274320" fontAlgn="auto">
              <a:spcBef>
                <a:spcPts val="580"/>
              </a:spcBef>
              <a:spcAft>
                <a:spcPts val="0"/>
              </a:spcAft>
              <a:buClr>
                <a:schemeClr val="tx1">
                  <a:lumMod val="85000"/>
                  <a:lumOff val="15000"/>
                </a:schemeClr>
              </a:buClr>
              <a:buFont typeface="Wingdings" pitchFamily="2" charset="2"/>
              <a:buChar char="§"/>
              <a:defRPr/>
            </a:pPr>
            <a:endParaRPr lang="hr-BA" sz="2000" dirty="0" smtClean="0">
              <a:solidFill>
                <a:schemeClr val="tx1">
                  <a:lumMod val="75000"/>
                  <a:lumOff val="25000"/>
                </a:schemeClr>
              </a:solidFill>
              <a:latin typeface="Times New Roman" pitchFamily="18" charset="0"/>
              <a:cs typeface="Times New Roman" pitchFamily="18" charset="0"/>
            </a:endParaRPr>
          </a:p>
          <a:p>
            <a:pPr marL="548958" lvl="1" indent="-274320" fontAlgn="auto">
              <a:spcBef>
                <a:spcPts val="580"/>
              </a:spcBef>
              <a:spcAft>
                <a:spcPts val="0"/>
              </a:spcAft>
              <a:buClr>
                <a:schemeClr val="tx1">
                  <a:lumMod val="85000"/>
                  <a:lumOff val="15000"/>
                </a:schemeClr>
              </a:buClr>
              <a:buFont typeface="Wingdings 2"/>
              <a:buChar char=""/>
              <a:defRPr/>
            </a:pPr>
            <a:endParaRPr lang="hr-BA" sz="20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tx1">
                  <a:lumMod val="85000"/>
                  <a:lumOff val="15000"/>
                </a:schemeClr>
              </a:buClr>
              <a:buFont typeface="Wingdings 2"/>
              <a:buChar char=""/>
              <a:defRPr/>
            </a:pPr>
            <a:endParaRPr lang="hr-BA" sz="20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bg1"/>
              </a:buClr>
              <a:buFont typeface="Wingdings 2"/>
              <a:buChar char=""/>
              <a:defRPr/>
            </a:pPr>
            <a:endParaRPr lang="hr-BA" sz="2000" i="1" dirty="0" smtClean="0">
              <a:effectLst>
                <a:outerShdw blurRad="38100" dist="38100" dir="2700000" algn="tl">
                  <a:srgbClr val="000000">
                    <a:alpha val="43137"/>
                  </a:srgbClr>
                </a:outerShdw>
              </a:effectLst>
            </a:endParaRPr>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A005B6CD-F9AC-4DE4-BEF1-41F53E9ABE07}" type="slidenum">
              <a:rPr lang="en-US"/>
              <a:pPr>
                <a:defRPr/>
              </a:pPr>
              <a:t>4</a:t>
            </a:fld>
            <a:endParaRPr lang="en-US"/>
          </a:p>
        </p:txBody>
      </p:sp>
      <p:sp>
        <p:nvSpPr>
          <p:cNvPr id="5122" name="Title 1"/>
          <p:cNvSpPr>
            <a:spLocks noGrp="1"/>
          </p:cNvSpPr>
          <p:nvPr>
            <p:ph type="title"/>
          </p:nvPr>
        </p:nvSpPr>
        <p:spPr>
          <a:xfrm>
            <a:off x="0" y="288925"/>
            <a:ext cx="9144000" cy="611188"/>
          </a:xfrm>
          <a:solidFill>
            <a:srgbClr val="FFFF00">
              <a:alpha val="50195"/>
            </a:srgbClr>
          </a:solidFill>
        </p:spPr>
        <p:txBody>
          <a:bodyPr/>
          <a:lstStyle/>
          <a:p>
            <a:r>
              <a:rPr lang="hr-BA" sz="3000" b="1" smtClean="0">
                <a:latin typeface="Times New Roman" pitchFamily="18" charset="0"/>
                <a:cs typeface="Times New Roman" pitchFamily="18" charset="0"/>
              </a:rPr>
              <a:t>Zašto socijalno uključivanje?</a:t>
            </a:r>
            <a:endParaRPr lang="en-US" sz="3000" b="1" smtClean="0">
              <a:latin typeface="Times New Roman" pitchFamily="18" charset="0"/>
              <a:cs typeface="Times New Roman" pitchFamily="18" charset="0"/>
            </a:endParaRPr>
          </a:p>
        </p:txBody>
      </p:sp>
      <p:graphicFrame>
        <p:nvGraphicFramePr>
          <p:cNvPr id="5" name="Chart 4"/>
          <p:cNvGraphicFramePr/>
          <p:nvPr/>
        </p:nvGraphicFramePr>
        <p:xfrm>
          <a:off x="554636" y="1409076"/>
          <a:ext cx="8019737" cy="425720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39B5F69A-342A-492C-87E8-DE8E929568B4}" type="slidenum">
              <a:rPr lang="en-US"/>
              <a:pPr>
                <a:defRPr/>
              </a:pPr>
              <a:t>5</a:t>
            </a:fld>
            <a:endParaRPr lang="en-US"/>
          </a:p>
        </p:txBody>
      </p:sp>
      <p:sp>
        <p:nvSpPr>
          <p:cNvPr id="6146" name="Title 1"/>
          <p:cNvSpPr>
            <a:spLocks noGrp="1"/>
          </p:cNvSpPr>
          <p:nvPr>
            <p:ph type="title"/>
          </p:nvPr>
        </p:nvSpPr>
        <p:spPr>
          <a:xfrm>
            <a:off x="0" y="288925"/>
            <a:ext cx="9144000" cy="611188"/>
          </a:xfrm>
          <a:solidFill>
            <a:srgbClr val="FFFF00">
              <a:alpha val="50195"/>
            </a:srgbClr>
          </a:solidFill>
        </p:spPr>
        <p:txBody>
          <a:bodyPr/>
          <a:lstStyle/>
          <a:p>
            <a:r>
              <a:rPr lang="hr-BA" sz="3000" b="1" smtClean="0">
                <a:latin typeface="Times New Roman" pitchFamily="18" charset="0"/>
                <a:cs typeface="Times New Roman" pitchFamily="18" charset="0"/>
              </a:rPr>
              <a:t>Zašto socijalno uključivanje?</a:t>
            </a:r>
            <a:endParaRPr lang="en-US" sz="3000" b="1" smtClean="0">
              <a:latin typeface="Times New Roman" pitchFamily="18" charset="0"/>
              <a:cs typeface="Times New Roman" pitchFamily="18" charset="0"/>
            </a:endParaRPr>
          </a:p>
        </p:txBody>
      </p:sp>
      <p:sp>
        <p:nvSpPr>
          <p:cNvPr id="3" name="Content Placeholder 2"/>
          <p:cNvSpPr>
            <a:spLocks noGrp="1"/>
          </p:cNvSpPr>
          <p:nvPr>
            <p:ph idx="1"/>
          </p:nvPr>
        </p:nvSpPr>
        <p:spPr>
          <a:xfrm>
            <a:off x="241300" y="1090613"/>
            <a:ext cx="8710613" cy="5430837"/>
          </a:xfrm>
        </p:spPr>
        <p:txBody>
          <a:bodyPr rtlCol="0">
            <a:noAutofit/>
          </a:bodyPr>
          <a:lstStyle/>
          <a:p>
            <a:pPr marL="274320" lvl="1" indent="-274320" fontAlgn="auto">
              <a:spcBef>
                <a:spcPts val="580"/>
              </a:spcBef>
              <a:spcAft>
                <a:spcPts val="0"/>
              </a:spcAft>
              <a:buClr>
                <a:schemeClr val="tx1">
                  <a:lumMod val="85000"/>
                  <a:lumOff val="15000"/>
                </a:schemeClr>
              </a:buClr>
              <a:buFont typeface="Arial" pitchFamily="34" charset="0"/>
              <a:buNone/>
              <a:defRPr/>
            </a:pPr>
            <a:r>
              <a:rPr lang="hr-BA" sz="2000" b="1" dirty="0" smtClean="0">
                <a:solidFill>
                  <a:schemeClr val="tx1">
                    <a:lumMod val="75000"/>
                    <a:lumOff val="25000"/>
                  </a:schemeClr>
                </a:solidFill>
                <a:latin typeface="Times New Roman" pitchFamily="18" charset="0"/>
                <a:cs typeface="Times New Roman" pitchFamily="18" charset="0"/>
              </a:rPr>
              <a:t>Socijalna zaštita</a:t>
            </a:r>
            <a:r>
              <a:rPr lang="hr-BA" b="1" dirty="0" smtClean="0">
                <a:solidFill>
                  <a:schemeClr val="tx1">
                    <a:lumMod val="75000"/>
                    <a:lumOff val="25000"/>
                  </a:schemeClr>
                </a:solidFill>
                <a:latin typeface="Times New Roman" pitchFamily="18" charset="0"/>
                <a:cs typeface="Times New Roman" pitchFamily="18" charset="0"/>
              </a:rPr>
              <a:t>: </a:t>
            </a:r>
          </a:p>
          <a:p>
            <a:pPr marL="274320" lvl="1" indent="-274320" fontAlgn="auto">
              <a:spcBef>
                <a:spcPts val="580"/>
              </a:spcBef>
              <a:spcAft>
                <a:spcPts val="0"/>
              </a:spcAft>
              <a:buClr>
                <a:schemeClr val="tx1">
                  <a:lumMod val="85000"/>
                  <a:lumOff val="15000"/>
                </a:schemeClr>
              </a:buClr>
              <a:buFont typeface="Wingdings" pitchFamily="2" charset="2"/>
              <a:buChar char="q"/>
              <a:defRPr/>
            </a:pPr>
            <a:r>
              <a:rPr lang="hr-BA" sz="1800" dirty="0" smtClean="0">
                <a:solidFill>
                  <a:schemeClr val="tx1">
                    <a:lumMod val="75000"/>
                    <a:lumOff val="25000"/>
                  </a:schemeClr>
                </a:solidFill>
                <a:latin typeface="Times New Roman" pitchFamily="18" charset="0"/>
                <a:cs typeface="Times New Roman" pitchFamily="18" charset="0"/>
              </a:rPr>
              <a:t>Bosna i Hercegovina za socijalnu zaštitu izdvaja 4 % BDP (WB 2009)  što je mnogo više od izdvajanja zemalja u regionu. </a:t>
            </a:r>
            <a:r>
              <a:rPr lang="pl-PL" sz="1800" dirty="0" smtClean="0">
                <a:solidFill>
                  <a:schemeClr val="tx1">
                    <a:lumMod val="75000"/>
                    <a:lumOff val="25000"/>
                  </a:schemeClr>
                </a:solidFill>
                <a:latin typeface="Times New Roman" pitchFamily="18" charset="0"/>
                <a:cs typeface="Times New Roman" pitchFamily="18" charset="0"/>
              </a:rPr>
              <a:t>Prosjek OECD je 2,5%, Istočna Evropa i  centralna Azija 1,6% BDPa, itd. (</a:t>
            </a:r>
            <a:r>
              <a:rPr lang="pl-PL" sz="1800" i="1" dirty="0" smtClean="0">
                <a:solidFill>
                  <a:schemeClr val="tx1">
                    <a:lumMod val="75000"/>
                    <a:lumOff val="25000"/>
                  </a:schemeClr>
                </a:solidFill>
                <a:latin typeface="Times New Roman" pitchFamily="18" charset="0"/>
                <a:cs typeface="Times New Roman" pitchFamily="18" charset="0"/>
              </a:rPr>
              <a:t>Svjetska Banka 2007</a:t>
            </a:r>
            <a:r>
              <a:rPr lang="pl-PL" sz="1800" dirty="0" smtClean="0">
                <a:solidFill>
                  <a:schemeClr val="tx1">
                    <a:lumMod val="75000"/>
                    <a:lumOff val="25000"/>
                  </a:schemeClr>
                </a:solidFill>
                <a:latin typeface="Times New Roman" pitchFamily="18" charset="0"/>
                <a:cs typeface="Times New Roman" pitchFamily="18" charset="0"/>
              </a:rPr>
              <a:t>)</a:t>
            </a:r>
          </a:p>
          <a:p>
            <a:pPr marL="274320" lvl="1" indent="-274320" fontAlgn="auto">
              <a:spcBef>
                <a:spcPts val="580"/>
              </a:spcBef>
              <a:spcAft>
                <a:spcPts val="0"/>
              </a:spcAft>
              <a:buClr>
                <a:schemeClr val="tx1">
                  <a:lumMod val="85000"/>
                  <a:lumOff val="15000"/>
                </a:schemeClr>
              </a:buClr>
              <a:buFont typeface="Wingdings" pitchFamily="2" charset="2"/>
              <a:buChar char="q"/>
              <a:defRPr/>
            </a:pPr>
            <a:r>
              <a:rPr lang="hr-BA" sz="1800" dirty="0" smtClean="0">
                <a:solidFill>
                  <a:schemeClr val="tx1">
                    <a:lumMod val="75000"/>
                    <a:lumOff val="25000"/>
                  </a:schemeClr>
                </a:solidFill>
                <a:latin typeface="Times New Roman" pitchFamily="18" charset="0"/>
                <a:cs typeface="Times New Roman" pitchFamily="18" charset="0"/>
              </a:rPr>
              <a:t>Neefikasan i neracionalan sistem socijalne zaštite koji dopire do 18% najsiromašnijeg sloja stanovništva , dok 27% dobija najbogatija petina stanovništva </a:t>
            </a:r>
            <a:r>
              <a:rPr lang="pl-PL" sz="1800" dirty="0" smtClean="0">
                <a:solidFill>
                  <a:schemeClr val="tx1">
                    <a:lumMod val="75000"/>
                    <a:lumOff val="25000"/>
                  </a:schemeClr>
                </a:solidFill>
                <a:latin typeface="Times New Roman" pitchFamily="18" charset="0"/>
                <a:cs typeface="Times New Roman" pitchFamily="18" charset="0"/>
              </a:rPr>
              <a:t>(</a:t>
            </a:r>
            <a:r>
              <a:rPr lang="pl-PL" sz="1800" i="1" dirty="0" smtClean="0">
                <a:solidFill>
                  <a:schemeClr val="tx1">
                    <a:lumMod val="75000"/>
                    <a:lumOff val="25000"/>
                  </a:schemeClr>
                </a:solidFill>
                <a:latin typeface="Times New Roman" pitchFamily="18" charset="0"/>
                <a:cs typeface="Times New Roman" pitchFamily="18" charset="0"/>
              </a:rPr>
              <a:t>Svjetska Banka 2007</a:t>
            </a:r>
            <a:r>
              <a:rPr lang="pl-PL" sz="1800" dirty="0" smtClean="0">
                <a:solidFill>
                  <a:schemeClr val="tx1">
                    <a:lumMod val="75000"/>
                    <a:lumOff val="25000"/>
                  </a:schemeClr>
                </a:solidFill>
                <a:latin typeface="Times New Roman" pitchFamily="18" charset="0"/>
                <a:cs typeface="Times New Roman" pitchFamily="18" charset="0"/>
              </a:rPr>
              <a:t>)</a:t>
            </a:r>
            <a:endParaRPr lang="hr-BA" sz="1800" dirty="0" smtClean="0">
              <a:solidFill>
                <a:schemeClr val="tx1">
                  <a:lumMod val="75000"/>
                  <a:lumOff val="25000"/>
                </a:schemeClr>
              </a:solidFill>
              <a:latin typeface="Times New Roman" pitchFamily="18" charset="0"/>
              <a:cs typeface="Times New Roman" pitchFamily="18" charset="0"/>
            </a:endParaRPr>
          </a:p>
          <a:p>
            <a:pPr marL="274320" lvl="1" indent="-274320" fontAlgn="auto">
              <a:spcBef>
                <a:spcPts val="580"/>
              </a:spcBef>
              <a:spcAft>
                <a:spcPts val="0"/>
              </a:spcAft>
              <a:buClr>
                <a:schemeClr val="tx1">
                  <a:lumMod val="85000"/>
                  <a:lumOff val="15000"/>
                </a:schemeClr>
              </a:buClr>
              <a:buFont typeface="Wingdings" pitchFamily="2" charset="2"/>
              <a:buChar char="q"/>
              <a:defRPr/>
            </a:pPr>
            <a:r>
              <a:rPr lang="hr-BA" sz="1800" dirty="0" smtClean="0">
                <a:solidFill>
                  <a:schemeClr val="tx1">
                    <a:lumMod val="75000"/>
                    <a:lumOff val="25000"/>
                  </a:schemeClr>
                </a:solidFill>
                <a:latin typeface="Times New Roman" pitchFamily="18" charset="0"/>
                <a:cs typeface="Times New Roman" pitchFamily="18" charset="0"/>
              </a:rPr>
              <a:t>Reforma sistema socijalne zaštite – EU proces integracija će zahtjevati promjenu ovakvog sistema (već sticanjem statusa kandidata)</a:t>
            </a:r>
          </a:p>
          <a:p>
            <a:pPr marL="274320" lvl="1" indent="-274320" fontAlgn="auto">
              <a:spcBef>
                <a:spcPts val="580"/>
              </a:spcBef>
              <a:spcAft>
                <a:spcPts val="0"/>
              </a:spcAft>
              <a:buClr>
                <a:schemeClr val="tx1">
                  <a:lumMod val="85000"/>
                  <a:lumOff val="15000"/>
                </a:schemeClr>
              </a:buClr>
              <a:buFont typeface="Arial" pitchFamily="34" charset="0"/>
              <a:buNone/>
              <a:defRPr/>
            </a:pPr>
            <a:r>
              <a:rPr lang="hr-BA" sz="2000" b="1" dirty="0" smtClean="0">
                <a:solidFill>
                  <a:schemeClr val="tx1">
                    <a:lumMod val="75000"/>
                    <a:lumOff val="25000"/>
                  </a:schemeClr>
                </a:solidFill>
                <a:latin typeface="Times New Roman" pitchFamily="18" charset="0"/>
                <a:cs typeface="Times New Roman" pitchFamily="18" charset="0"/>
              </a:rPr>
              <a:t>Socijalna isključenost:</a:t>
            </a:r>
          </a:p>
          <a:p>
            <a:pPr marL="274320" lvl="1" indent="-274320" fontAlgn="auto">
              <a:spcBef>
                <a:spcPts val="580"/>
              </a:spcBef>
              <a:spcAft>
                <a:spcPts val="0"/>
              </a:spcAft>
              <a:buClr>
                <a:schemeClr val="tx1">
                  <a:lumMod val="85000"/>
                  <a:lumOff val="15000"/>
                </a:schemeClr>
              </a:buClr>
              <a:buFont typeface="Wingdings" pitchFamily="2" charset="2"/>
              <a:buChar char="q"/>
              <a:defRPr/>
            </a:pPr>
            <a:r>
              <a:rPr lang="hr-BA" sz="1800" dirty="0" smtClean="0">
                <a:solidFill>
                  <a:schemeClr val="tx1">
                    <a:lumMod val="75000"/>
                    <a:lumOff val="25000"/>
                  </a:schemeClr>
                </a:solidFill>
                <a:latin typeface="Times New Roman" pitchFamily="18" charset="0"/>
                <a:cs typeface="Times New Roman" pitchFamily="18" charset="0"/>
              </a:rPr>
              <a:t>Svjetski ekonomski Forum (</a:t>
            </a:r>
            <a:r>
              <a:rPr lang="bs-Latn-BA" sz="1800" dirty="0" smtClean="0">
                <a:solidFill>
                  <a:schemeClr val="tx1">
                    <a:lumMod val="75000"/>
                    <a:lumOff val="25000"/>
                  </a:schemeClr>
                </a:solidFill>
                <a:latin typeface="Times New Roman" pitchFamily="18" charset="0"/>
                <a:cs typeface="Times New Roman" pitchFamily="18" charset="0"/>
              </a:rPr>
              <a:t>2008) “Lisbon review”: BiH je, u grupi zemalja Centralne Azije i Zapadnog Balkana, na zadnjem mjestu u dostizanju Lisabonskih ciljeva i ciljeva socijalnog uključivanja</a:t>
            </a:r>
          </a:p>
          <a:p>
            <a:pPr marL="274320" lvl="1" indent="-274320" fontAlgn="auto">
              <a:spcBef>
                <a:spcPts val="580"/>
              </a:spcBef>
              <a:spcAft>
                <a:spcPts val="0"/>
              </a:spcAft>
              <a:buClr>
                <a:schemeClr val="tx1">
                  <a:lumMod val="85000"/>
                  <a:lumOff val="15000"/>
                </a:schemeClr>
              </a:buClr>
              <a:buFont typeface="Wingdings" pitchFamily="2" charset="2"/>
              <a:buChar char="q"/>
              <a:defRPr/>
            </a:pPr>
            <a:r>
              <a:rPr lang="bs-Latn-BA" sz="1800" dirty="0" smtClean="0">
                <a:solidFill>
                  <a:schemeClr val="tx1">
                    <a:lumMod val="75000"/>
                    <a:lumOff val="25000"/>
                  </a:schemeClr>
                </a:solidFill>
                <a:latin typeface="Times New Roman" pitchFamily="18" charset="0"/>
                <a:cs typeface="Times New Roman" pitchFamily="18" charset="0"/>
              </a:rPr>
              <a:t>HSEI Indeks: 50,32 % po nekom osnovu isključeno</a:t>
            </a:r>
          </a:p>
          <a:p>
            <a:pPr marL="274320" lvl="1" indent="-274320" fontAlgn="auto">
              <a:spcBef>
                <a:spcPts val="580"/>
              </a:spcBef>
              <a:spcAft>
                <a:spcPts val="0"/>
              </a:spcAft>
              <a:buClr>
                <a:schemeClr val="tx1">
                  <a:lumMod val="85000"/>
                  <a:lumOff val="15000"/>
                </a:schemeClr>
              </a:buClr>
              <a:buFont typeface="Wingdings" pitchFamily="2" charset="2"/>
              <a:buChar char="q"/>
              <a:defRPr/>
            </a:pPr>
            <a:r>
              <a:rPr lang="bs-Latn-BA" sz="1800" dirty="0" smtClean="0">
                <a:solidFill>
                  <a:schemeClr val="tx1">
                    <a:lumMod val="75000"/>
                    <a:lumOff val="25000"/>
                  </a:schemeClr>
                </a:solidFill>
                <a:latin typeface="Times New Roman" pitchFamily="18" charset="0"/>
                <a:cs typeface="Times New Roman" pitchFamily="18" charset="0"/>
              </a:rPr>
              <a:t>Siromaštvo (HBS 2007): </a:t>
            </a:r>
            <a:r>
              <a:rPr lang="bs-Latn-BA" sz="1400" dirty="0" smtClean="0">
                <a:solidFill>
                  <a:schemeClr val="tx1">
                    <a:lumMod val="75000"/>
                    <a:lumOff val="25000"/>
                  </a:schemeClr>
                </a:solidFill>
                <a:latin typeface="Times New Roman" pitchFamily="18" charset="0"/>
                <a:cs typeface="Times New Roman" pitchFamily="18" charset="0"/>
              </a:rPr>
              <a:t>Stopa siromaštva 18,56 %, Linija siromaštva 238,11 KM mjesečno, nejednakost (Gini koeficijent): sa 0,26% u 2004 na 0,36 % u 2007 g. , ugroženo 22,9% sa potrošnjom 357 KM mjesečno</a:t>
            </a:r>
          </a:p>
          <a:p>
            <a:pPr marL="548957" lvl="2" indent="-274320" fontAlgn="auto">
              <a:spcBef>
                <a:spcPts val="580"/>
              </a:spcBef>
              <a:spcAft>
                <a:spcPts val="0"/>
              </a:spcAft>
              <a:buClr>
                <a:schemeClr val="tx1">
                  <a:lumMod val="85000"/>
                  <a:lumOff val="15000"/>
                </a:schemeClr>
              </a:buClr>
              <a:buFont typeface="Arial" pitchFamily="34" charset="0"/>
              <a:buNone/>
              <a:defRPr/>
            </a:pPr>
            <a:endParaRPr lang="bs-Latn-BA" sz="1400" dirty="0" smtClean="0">
              <a:solidFill>
                <a:schemeClr val="tx1">
                  <a:lumMod val="75000"/>
                  <a:lumOff val="25000"/>
                </a:schemeClr>
              </a:solidFill>
              <a:latin typeface="Times New Roman" pitchFamily="18" charset="0"/>
              <a:cs typeface="Times New Roman" pitchFamily="18" charset="0"/>
            </a:endParaRPr>
          </a:p>
          <a:p>
            <a:pPr marL="274320" lvl="1" indent="-274320" fontAlgn="auto">
              <a:spcBef>
                <a:spcPts val="580"/>
              </a:spcBef>
              <a:spcAft>
                <a:spcPts val="0"/>
              </a:spcAft>
              <a:buClr>
                <a:schemeClr val="tx1">
                  <a:lumMod val="85000"/>
                  <a:lumOff val="15000"/>
                </a:schemeClr>
              </a:buClr>
              <a:buFont typeface="Wingdings" pitchFamily="2" charset="2"/>
              <a:buChar char="q"/>
              <a:defRPr/>
            </a:pPr>
            <a:endParaRPr lang="en-US" sz="1800" dirty="0" smtClean="0">
              <a:solidFill>
                <a:schemeClr val="tx1">
                  <a:lumMod val="75000"/>
                  <a:lumOff val="25000"/>
                </a:schemeClr>
              </a:solidFill>
              <a:latin typeface="Times New Roman" pitchFamily="18" charset="0"/>
              <a:cs typeface="Times New Roman" pitchFamily="18" charset="0"/>
            </a:endParaRPr>
          </a:p>
          <a:p>
            <a:pPr marL="274320" lvl="1" indent="-274320" fontAlgn="auto">
              <a:spcBef>
                <a:spcPts val="580"/>
              </a:spcBef>
              <a:spcAft>
                <a:spcPts val="0"/>
              </a:spcAft>
              <a:buClr>
                <a:schemeClr val="tx1">
                  <a:lumMod val="85000"/>
                  <a:lumOff val="15000"/>
                </a:schemeClr>
              </a:buClr>
              <a:buFont typeface="Wingdings" pitchFamily="2" charset="2"/>
              <a:buChar char="q"/>
              <a:defRPr/>
            </a:pPr>
            <a:endParaRPr lang="hr-BA" sz="1800" dirty="0" smtClean="0">
              <a:solidFill>
                <a:schemeClr val="tx1">
                  <a:lumMod val="75000"/>
                  <a:lumOff val="25000"/>
                </a:schemeClr>
              </a:solidFill>
              <a:latin typeface="Times New Roman" pitchFamily="18" charset="0"/>
              <a:cs typeface="Times New Roman" pitchFamily="18" charset="0"/>
            </a:endParaRPr>
          </a:p>
          <a:p>
            <a:pPr marL="274320" lvl="1" indent="-274320" fontAlgn="auto">
              <a:spcBef>
                <a:spcPts val="580"/>
              </a:spcBef>
              <a:spcAft>
                <a:spcPts val="0"/>
              </a:spcAft>
              <a:buClr>
                <a:schemeClr val="tx1">
                  <a:lumMod val="85000"/>
                  <a:lumOff val="15000"/>
                </a:schemeClr>
              </a:buClr>
              <a:buFont typeface="Wingdings" pitchFamily="2" charset="2"/>
              <a:buChar char="q"/>
              <a:defRPr/>
            </a:pPr>
            <a:endParaRPr lang="hr-BA"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tx1">
                  <a:lumMod val="85000"/>
                  <a:lumOff val="15000"/>
                </a:schemeClr>
              </a:buClr>
              <a:buFont typeface="Wingdings" pitchFamily="2" charset="2"/>
              <a:buChar char="q"/>
              <a:defRPr/>
            </a:pPr>
            <a:endParaRPr lang="hr-BA" sz="1100" dirty="0" smtClean="0">
              <a:solidFill>
                <a:schemeClr val="tx1">
                  <a:lumMod val="75000"/>
                  <a:lumOff val="25000"/>
                </a:schemeClr>
              </a:solidFill>
              <a:latin typeface="Times New Roman" pitchFamily="18" charset="0"/>
              <a:cs typeface="Times New Roman" pitchFamily="18" charset="0"/>
            </a:endParaRPr>
          </a:p>
          <a:p>
            <a:pPr marL="548958" lvl="1" indent="-274320" fontAlgn="auto">
              <a:spcBef>
                <a:spcPts val="580"/>
              </a:spcBef>
              <a:spcAft>
                <a:spcPts val="0"/>
              </a:spcAft>
              <a:buClr>
                <a:schemeClr val="tx1">
                  <a:lumMod val="85000"/>
                  <a:lumOff val="15000"/>
                </a:schemeClr>
              </a:buClr>
              <a:buFont typeface="Wingdings" pitchFamily="2" charset="2"/>
              <a:buChar char="§"/>
              <a:defRPr/>
            </a:pPr>
            <a:endParaRPr lang="hr-BA" sz="1800" dirty="0" smtClean="0">
              <a:solidFill>
                <a:schemeClr val="tx1">
                  <a:lumMod val="75000"/>
                  <a:lumOff val="25000"/>
                </a:schemeClr>
              </a:solidFill>
              <a:latin typeface="Times New Roman" pitchFamily="18" charset="0"/>
              <a:cs typeface="Times New Roman" pitchFamily="18" charset="0"/>
            </a:endParaRPr>
          </a:p>
          <a:p>
            <a:pPr marL="548958" lvl="1" indent="-274320" fontAlgn="auto">
              <a:spcBef>
                <a:spcPts val="580"/>
              </a:spcBef>
              <a:spcAft>
                <a:spcPts val="0"/>
              </a:spcAft>
              <a:buClr>
                <a:schemeClr val="tx1">
                  <a:lumMod val="85000"/>
                  <a:lumOff val="15000"/>
                </a:schemeClr>
              </a:buClr>
              <a:buFont typeface="Wingdings 2"/>
              <a:buChar char=""/>
              <a:defRPr/>
            </a:pPr>
            <a:endParaRPr lang="hr-BA" sz="20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tx1">
                  <a:lumMod val="85000"/>
                  <a:lumOff val="15000"/>
                </a:schemeClr>
              </a:buClr>
              <a:buFont typeface="Wingdings 2"/>
              <a:buChar char=""/>
              <a:defRPr/>
            </a:pPr>
            <a:endParaRPr lang="hr-BA" sz="18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bg1"/>
              </a:buClr>
              <a:buFont typeface="Wingdings 2"/>
              <a:buChar char=""/>
              <a:defRPr/>
            </a:pPr>
            <a:endParaRPr lang="hr-BA" sz="2000" i="1" dirty="0" smtClean="0">
              <a:effectLst>
                <a:outerShdw blurRad="38100" dist="38100" dir="2700000" algn="tl">
                  <a:srgbClr val="000000">
                    <a:alpha val="43137"/>
                  </a:srgbClr>
                </a:outerShdw>
              </a:effectLst>
            </a:endParaRPr>
          </a:p>
        </p:txBody>
      </p:sp>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EFC1EC85-C2CF-471B-A174-C4AADFD64E44}" type="slidenum">
              <a:rPr lang="en-US"/>
              <a:pPr>
                <a:defRPr/>
              </a:pPr>
              <a:t>6</a:t>
            </a:fld>
            <a:endParaRPr lang="en-US"/>
          </a:p>
        </p:txBody>
      </p:sp>
      <p:sp>
        <p:nvSpPr>
          <p:cNvPr id="3" name="Content Placeholder 2"/>
          <p:cNvSpPr>
            <a:spLocks noGrp="1"/>
          </p:cNvSpPr>
          <p:nvPr>
            <p:ph idx="1"/>
          </p:nvPr>
        </p:nvSpPr>
        <p:spPr>
          <a:xfrm>
            <a:off x="461963" y="1755775"/>
            <a:ext cx="8239125" cy="3622675"/>
          </a:xfrm>
        </p:spPr>
        <p:txBody>
          <a:bodyPr rtlCol="0">
            <a:noAutofit/>
          </a:bodyPr>
          <a:lstStyle/>
          <a:p>
            <a:pPr marL="274320" indent="-274320" fontAlgn="auto">
              <a:spcBef>
                <a:spcPts val="580"/>
              </a:spcBef>
              <a:spcAft>
                <a:spcPts val="0"/>
              </a:spcAft>
              <a:buClr>
                <a:schemeClr val="tx1">
                  <a:lumMod val="85000"/>
                  <a:lumOff val="15000"/>
                </a:schemeClr>
              </a:buClr>
              <a:buFont typeface="Wingdings 2" pitchFamily="18" charset="2"/>
              <a:buNone/>
              <a:defRPr/>
            </a:pPr>
            <a:r>
              <a:rPr lang="hr-BA" sz="2400" b="1" dirty="0" smtClean="0">
                <a:solidFill>
                  <a:schemeClr val="tx1">
                    <a:lumMod val="75000"/>
                    <a:lumOff val="25000"/>
                  </a:schemeClr>
                </a:solidFill>
                <a:latin typeface="Times New Roman" pitchFamily="18" charset="0"/>
                <a:cs typeface="Times New Roman" pitchFamily="18" charset="0"/>
              </a:rPr>
              <a:t>?</a:t>
            </a:r>
            <a:r>
              <a:rPr lang="hr-BA" sz="2400" dirty="0" smtClean="0">
                <a:solidFill>
                  <a:schemeClr val="tx1">
                    <a:lumMod val="75000"/>
                    <a:lumOff val="25000"/>
                  </a:schemeClr>
                </a:solidFill>
                <a:latin typeface="Times New Roman" pitchFamily="18" charset="0"/>
                <a:cs typeface="Times New Roman" pitchFamily="18" charset="0"/>
              </a:rPr>
              <a:t> </a:t>
            </a:r>
            <a:r>
              <a:rPr lang="hr-BA" sz="2400" b="1" dirty="0" smtClean="0">
                <a:solidFill>
                  <a:schemeClr val="tx1">
                    <a:lumMod val="75000"/>
                    <a:lumOff val="25000"/>
                  </a:schemeClr>
                </a:solidFill>
                <a:latin typeface="Times New Roman" pitchFamily="18" charset="0"/>
                <a:cs typeface="Times New Roman" pitchFamily="18" charset="0"/>
              </a:rPr>
              <a:t>Koje grupe stanovništva se smatraju ranjivim grupama ?</a:t>
            </a:r>
          </a:p>
          <a:p>
            <a:pPr marL="548958" lvl="1" indent="-274320" fontAlgn="auto">
              <a:spcBef>
                <a:spcPts val="580"/>
              </a:spcBef>
              <a:spcAft>
                <a:spcPts val="0"/>
              </a:spcAft>
              <a:buClr>
                <a:schemeClr val="tx1">
                  <a:lumMod val="85000"/>
                  <a:lumOff val="15000"/>
                </a:schemeClr>
              </a:buClr>
              <a:buFont typeface="Wingdings" pitchFamily="2" charset="2"/>
              <a:buChar char="q"/>
              <a:defRPr/>
            </a:pPr>
            <a:endParaRPr lang="hr-BA" sz="2000" dirty="0" smtClean="0">
              <a:solidFill>
                <a:schemeClr val="tx1">
                  <a:lumMod val="75000"/>
                  <a:lumOff val="25000"/>
                </a:schemeClr>
              </a:solidFill>
              <a:latin typeface="Times New Roman" pitchFamily="18" charset="0"/>
              <a:cs typeface="Times New Roman" pitchFamily="18" charset="0"/>
            </a:endParaRPr>
          </a:p>
          <a:p>
            <a:pPr marL="548958" lvl="1"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Nezaposleni i dugoročno nezaposleni</a:t>
            </a:r>
          </a:p>
          <a:p>
            <a:pPr marL="548958" lvl="1"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Lica bez obrazovanja ili sa niskim stepenom obrazovanja (uključujući mlade koji rano napuštaju obrazovanje</a:t>
            </a:r>
          </a:p>
          <a:p>
            <a:pPr marL="548958" lvl="1"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Stari (penzioneri, stara lica bez primanja)</a:t>
            </a:r>
          </a:p>
          <a:p>
            <a:pPr marL="548958" lvl="1"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Porodice sa djecom (više od dvoje djece)</a:t>
            </a:r>
          </a:p>
          <a:p>
            <a:pPr marL="548958" lvl="1" indent="-274320" fontAlgn="auto">
              <a:spcBef>
                <a:spcPts val="580"/>
              </a:spcBef>
              <a:spcAft>
                <a:spcPts val="0"/>
              </a:spcAft>
              <a:buClr>
                <a:schemeClr val="tx1">
                  <a:lumMod val="85000"/>
                  <a:lumOff val="15000"/>
                </a:schemeClr>
              </a:buClr>
              <a:buFont typeface="Wingdings" pitchFamily="2" charset="2"/>
              <a:buChar char="q"/>
              <a:defRPr/>
            </a:pPr>
            <a:r>
              <a:rPr lang="hr-BA" sz="2000" dirty="0" smtClean="0">
                <a:solidFill>
                  <a:schemeClr val="tx1">
                    <a:lumMod val="75000"/>
                    <a:lumOff val="25000"/>
                  </a:schemeClr>
                </a:solidFill>
                <a:latin typeface="Times New Roman" pitchFamily="18" charset="0"/>
                <a:cs typeface="Times New Roman" pitchFamily="18" charset="0"/>
              </a:rPr>
              <a:t>Specifični problemi isključenosti: invaliditet, pripadnost etničkim manjinama</a:t>
            </a:r>
          </a:p>
          <a:p>
            <a:pPr marL="274320" indent="-274320" fontAlgn="auto">
              <a:spcBef>
                <a:spcPts val="580"/>
              </a:spcBef>
              <a:spcAft>
                <a:spcPts val="0"/>
              </a:spcAft>
              <a:buClr>
                <a:schemeClr val="tx1">
                  <a:lumMod val="85000"/>
                  <a:lumOff val="15000"/>
                </a:schemeClr>
              </a:buClr>
              <a:buFont typeface="Wingdings" pitchFamily="2" charset="2"/>
              <a:buChar char="q"/>
              <a:defRPr/>
            </a:pPr>
            <a:endParaRPr lang="hr-BA" sz="1800" b="1" dirty="0" smtClean="0">
              <a:solidFill>
                <a:schemeClr val="tx1">
                  <a:lumMod val="75000"/>
                  <a:lumOff val="25000"/>
                </a:schemeClr>
              </a:solidFill>
              <a:latin typeface="Times New Roman" pitchFamily="18" charset="0"/>
              <a:cs typeface="Times New Roman" pitchFamily="18" charset="0"/>
            </a:endParaRPr>
          </a:p>
          <a:p>
            <a:pPr marL="548958" lvl="1" indent="-274320" fontAlgn="auto">
              <a:spcBef>
                <a:spcPts val="580"/>
              </a:spcBef>
              <a:spcAft>
                <a:spcPts val="0"/>
              </a:spcAft>
              <a:buClr>
                <a:schemeClr val="tx1">
                  <a:lumMod val="85000"/>
                  <a:lumOff val="15000"/>
                </a:schemeClr>
              </a:buClr>
              <a:buFont typeface="Wingdings" pitchFamily="2" charset="2"/>
              <a:buChar char="q"/>
              <a:defRPr/>
            </a:pPr>
            <a:endParaRPr lang="hr-BA" sz="1800" dirty="0" smtClean="0">
              <a:solidFill>
                <a:schemeClr val="tx1">
                  <a:lumMod val="75000"/>
                  <a:lumOff val="25000"/>
                </a:schemeClr>
              </a:solidFill>
              <a:latin typeface="Times New Roman" pitchFamily="18" charset="0"/>
              <a:cs typeface="Times New Roman" pitchFamily="18" charset="0"/>
            </a:endParaRPr>
          </a:p>
          <a:p>
            <a:pPr marL="548958" lvl="1" indent="-274320" fontAlgn="auto">
              <a:spcBef>
                <a:spcPts val="580"/>
              </a:spcBef>
              <a:spcAft>
                <a:spcPts val="0"/>
              </a:spcAft>
              <a:buClr>
                <a:schemeClr val="tx1">
                  <a:lumMod val="85000"/>
                  <a:lumOff val="15000"/>
                </a:schemeClr>
              </a:buClr>
              <a:buFont typeface="Wingdings 2"/>
              <a:buChar char=""/>
              <a:defRPr/>
            </a:pPr>
            <a:endParaRPr lang="hr-BA" sz="1800" dirty="0" smtClean="0">
              <a:solidFill>
                <a:schemeClr val="tx1">
                  <a:lumMod val="75000"/>
                  <a:lumOff val="25000"/>
                </a:schemeClr>
              </a:solidFill>
              <a:latin typeface="Times New Roman" pitchFamily="18" charset="0"/>
              <a:cs typeface="Times New Roman" pitchFamily="18" charset="0"/>
            </a:endParaRPr>
          </a:p>
          <a:p>
            <a:pPr marL="274320" indent="-274320" fontAlgn="auto">
              <a:spcBef>
                <a:spcPts val="580"/>
              </a:spcBef>
              <a:spcAft>
                <a:spcPts val="0"/>
              </a:spcAft>
              <a:buClr>
                <a:schemeClr val="bg1"/>
              </a:buClr>
              <a:buFont typeface="Wingdings 2"/>
              <a:buChar char=""/>
              <a:defRPr/>
            </a:pPr>
            <a:endParaRPr lang="hr-BA" sz="2000" i="1" dirty="0" smtClean="0">
              <a:effectLst>
                <a:outerShdw blurRad="38100" dist="38100" dir="2700000" algn="tl">
                  <a:srgbClr val="000000">
                    <a:alpha val="43137"/>
                  </a:srgbClr>
                </a:outerShdw>
              </a:effectLst>
            </a:endParaRPr>
          </a:p>
        </p:txBody>
      </p:sp>
      <p:sp>
        <p:nvSpPr>
          <p:cNvPr id="5" name="Title 1"/>
          <p:cNvSpPr txBox="1">
            <a:spLocks/>
          </p:cNvSpPr>
          <p:nvPr/>
        </p:nvSpPr>
        <p:spPr bwMode="auto">
          <a:xfrm>
            <a:off x="244475" y="360363"/>
            <a:ext cx="8112125" cy="647700"/>
          </a:xfrm>
          <a:prstGeom prst="rect">
            <a:avLst/>
          </a:prstGeom>
          <a:noFill/>
          <a:ln w="9525">
            <a:noFill/>
            <a:miter lim="800000"/>
            <a:headEnd/>
            <a:tailEnd/>
          </a:ln>
        </p:spPr>
        <p:txBody>
          <a:bodyPr bIns="91440" anchor="b"/>
          <a:lstStyle/>
          <a:p>
            <a:pPr eaLnBrk="0" hangingPunct="0">
              <a:defRPr/>
            </a:pPr>
            <a:r>
              <a:rPr lang="hr-BA" sz="3000" b="1" dirty="0">
                <a:latin typeface="Times New Roman" pitchFamily="18" charset="0"/>
                <a:ea typeface="+mj-ea"/>
                <a:cs typeface="Times New Roman" pitchFamily="18" charset="0"/>
              </a:rPr>
              <a:t>Što znači biti socijalno isključen u BiH ?</a:t>
            </a:r>
            <a:endParaRPr lang="en-US" sz="3000" b="1" dirty="0">
              <a:latin typeface="Times New Roman" pitchFamily="18" charset="0"/>
              <a:ea typeface="+mj-ea"/>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50000"/>
            <a:alpha val="41000"/>
          </a:schemeClr>
        </a:solidFill>
        <a:effectLst/>
      </p:bgPr>
    </p:bg>
    <p:spTree>
      <p:nvGrpSpPr>
        <p:cNvPr id="1" name=""/>
        <p:cNvGrpSpPr/>
        <p:nvPr/>
      </p:nvGrpSpPr>
      <p:grpSpPr>
        <a:xfrm>
          <a:off x="0" y="0"/>
          <a:ext cx="0" cy="0"/>
          <a:chOff x="0" y="0"/>
          <a:chExt cx="0" cy="0"/>
        </a:xfrm>
      </p:grpSpPr>
      <p:sp>
        <p:nvSpPr>
          <p:cNvPr id="42" name="Slide Number Placeholder 5"/>
          <p:cNvSpPr>
            <a:spLocks noGrp="1"/>
          </p:cNvSpPr>
          <p:nvPr>
            <p:ph type="sldNum" sz="quarter" idx="12"/>
          </p:nvPr>
        </p:nvSpPr>
        <p:spPr/>
        <p:txBody>
          <a:bodyPr/>
          <a:lstStyle/>
          <a:p>
            <a:pPr>
              <a:defRPr/>
            </a:pPr>
            <a:fld id="{A8F9E800-4C6F-44D2-B454-EAA85F39997F}" type="slidenum">
              <a:rPr lang="en-US"/>
              <a:pPr>
                <a:defRPr/>
              </a:pPr>
              <a:t>7</a:t>
            </a:fld>
            <a:endParaRPr lang="en-US"/>
          </a:p>
        </p:txBody>
      </p:sp>
      <p:sp>
        <p:nvSpPr>
          <p:cNvPr id="31" name="Slide Number Placeholder 5"/>
          <p:cNvSpPr txBox="1">
            <a:spLocks noGrp="1"/>
          </p:cNvSpPr>
          <p:nvPr/>
        </p:nvSpPr>
        <p:spPr>
          <a:xfrm>
            <a:off x="6553200" y="6356350"/>
            <a:ext cx="2133600" cy="365125"/>
          </a:xfrm>
          <a:prstGeom prst="rect">
            <a:avLst/>
          </a:prstGeom>
          <a:noFill/>
        </p:spPr>
        <p:txBody>
          <a:bodyPr anchor="ctr"/>
          <a:lstStyle/>
          <a:p>
            <a:pPr algn="r">
              <a:defRPr/>
            </a:pPr>
            <a:fld id="{3E10E34F-6167-4EE1-856D-2924F2B2471B}" type="slidenum">
              <a:rPr lang="en-US" sz="1200">
                <a:solidFill>
                  <a:schemeClr val="tx1">
                    <a:tint val="75000"/>
                  </a:schemeClr>
                </a:solidFill>
              </a:rPr>
              <a:pPr algn="r">
                <a:defRPr/>
              </a:pPr>
              <a:t>7</a:t>
            </a:fld>
            <a:endParaRPr lang="en-US" sz="1200">
              <a:solidFill>
                <a:schemeClr val="tx1">
                  <a:tint val="75000"/>
                </a:schemeClr>
              </a:solidFill>
            </a:endParaRPr>
          </a:p>
        </p:txBody>
      </p:sp>
      <p:sp>
        <p:nvSpPr>
          <p:cNvPr id="1064964" name="Rectangle 4"/>
          <p:cNvSpPr>
            <a:spLocks noChangeArrowheads="1"/>
          </p:cNvSpPr>
          <p:nvPr/>
        </p:nvSpPr>
        <p:spPr bwMode="auto">
          <a:xfrm>
            <a:off x="2362200" y="1828800"/>
            <a:ext cx="4555958" cy="990600"/>
          </a:xfrm>
          <a:prstGeom prst="rect">
            <a:avLst/>
          </a:prstGeom>
          <a:solidFill>
            <a:srgbClr val="000066"/>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nchor="ctr"/>
          <a:lstStyle/>
          <a:p>
            <a:pPr algn="ctr"/>
            <a:r>
              <a:rPr lang="hr-HR" sz="1600" b="1">
                <a:solidFill>
                  <a:schemeClr val="bg1"/>
                </a:solidFill>
                <a:latin typeface="Times New Roman" pitchFamily="18" charset="0"/>
                <a:cs typeface="Times New Roman" pitchFamily="18" charset="0"/>
              </a:rPr>
              <a:t>Vijeće ministara BiH </a:t>
            </a:r>
          </a:p>
          <a:p>
            <a:pPr algn="ctr"/>
            <a:r>
              <a:rPr lang="hr-HR" sz="1400" b="1">
                <a:solidFill>
                  <a:schemeClr val="bg1"/>
                </a:solidFill>
                <a:latin typeface="Times New Roman" pitchFamily="18" charset="0"/>
                <a:cs typeface="Times New Roman" pitchFamily="18" charset="0"/>
              </a:rPr>
              <a:t>Koordinacioni odbor za ekonomski razvoj i </a:t>
            </a:r>
          </a:p>
          <a:p>
            <a:pPr algn="ctr"/>
            <a:r>
              <a:rPr lang="hr-HR" sz="1400" b="1">
                <a:solidFill>
                  <a:schemeClr val="bg1"/>
                </a:solidFill>
                <a:latin typeface="Times New Roman" pitchFamily="18" charset="0"/>
                <a:cs typeface="Times New Roman" pitchFamily="18" charset="0"/>
              </a:rPr>
              <a:t>EU integracije </a:t>
            </a:r>
          </a:p>
          <a:p>
            <a:pPr algn="ctr"/>
            <a:r>
              <a:rPr lang="hr-HR" sz="1200" b="1" i="1">
                <a:solidFill>
                  <a:schemeClr val="bg1"/>
                </a:solidFill>
                <a:latin typeface="Times New Roman" pitchFamily="18" charset="0"/>
                <a:cs typeface="Times New Roman" pitchFamily="18" charset="0"/>
              </a:rPr>
              <a:t>MVTEO BH, MF (BH/FBH/RS), MVP-BH, BD</a:t>
            </a:r>
            <a:r>
              <a:rPr lang="hr-HR" sz="1400">
                <a:solidFill>
                  <a:schemeClr val="bg1"/>
                </a:solidFill>
                <a:latin typeface="Times New Roman" pitchFamily="18" charset="0"/>
                <a:cs typeface="Times New Roman" pitchFamily="18" charset="0"/>
              </a:rPr>
              <a:t> </a:t>
            </a:r>
            <a:endParaRPr lang="en-US" sz="1400">
              <a:solidFill>
                <a:schemeClr val="bg1"/>
              </a:solidFill>
              <a:latin typeface="Times New Roman" pitchFamily="18" charset="0"/>
              <a:cs typeface="Times New Roman" pitchFamily="18" charset="0"/>
            </a:endParaRPr>
          </a:p>
        </p:txBody>
      </p:sp>
      <p:sp>
        <p:nvSpPr>
          <p:cNvPr id="1064965" name="Rectangle 5"/>
          <p:cNvSpPr>
            <a:spLocks noGrp="1" noChangeArrowheads="1"/>
          </p:cNvSpPr>
          <p:nvPr>
            <p:ph type="body" idx="1"/>
          </p:nvPr>
        </p:nvSpPr>
        <p:spPr>
          <a:xfrm>
            <a:off x="2590800" y="3124200"/>
            <a:ext cx="4146884" cy="449179"/>
          </a:xfrm>
          <a:solidFill>
            <a:srgbClr val="000066">
              <a:alpha val="70000"/>
            </a:srgb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ormAutofit fontScale="92500" lnSpcReduction="10000"/>
          </a:bodyPr>
          <a:lstStyle/>
          <a:p>
            <a:pPr algn="ctr" fontAlgn="auto">
              <a:lnSpc>
                <a:spcPct val="90000"/>
              </a:lnSpc>
              <a:spcAft>
                <a:spcPts val="0"/>
              </a:spcAft>
              <a:buFontTx/>
              <a:buNone/>
              <a:defRPr/>
            </a:pPr>
            <a:endParaRPr lang="hr-HR" sz="1400" dirty="0" smtClean="0">
              <a:solidFill>
                <a:schemeClr val="bg1"/>
              </a:solidFill>
              <a:latin typeface="Times New Roman" pitchFamily="18" charset="0"/>
              <a:cs typeface="Times New Roman" pitchFamily="18" charset="0"/>
            </a:endParaRPr>
          </a:p>
          <a:p>
            <a:pPr algn="ctr" fontAlgn="auto">
              <a:lnSpc>
                <a:spcPct val="90000"/>
              </a:lnSpc>
              <a:spcAft>
                <a:spcPts val="0"/>
              </a:spcAft>
              <a:buFontTx/>
              <a:buNone/>
              <a:defRPr/>
            </a:pPr>
            <a:r>
              <a:rPr lang="hr-HR" sz="1400" dirty="0" smtClean="0">
                <a:solidFill>
                  <a:schemeClr val="bg1"/>
                </a:solidFill>
                <a:latin typeface="Times New Roman" pitchFamily="18" charset="0"/>
                <a:cs typeface="Times New Roman" pitchFamily="18" charset="0"/>
              </a:rPr>
              <a:t>Ured </a:t>
            </a:r>
            <a:r>
              <a:rPr lang="hr-HR" sz="1400" dirty="0">
                <a:solidFill>
                  <a:schemeClr val="bg1"/>
                </a:solidFill>
                <a:latin typeface="Times New Roman" pitchFamily="18" charset="0"/>
                <a:cs typeface="Times New Roman" pitchFamily="18" charset="0"/>
              </a:rPr>
              <a:t>Koordinatora za </a:t>
            </a:r>
            <a:r>
              <a:rPr lang="hr-HR" sz="1400" dirty="0" smtClean="0">
                <a:solidFill>
                  <a:schemeClr val="bg1"/>
                </a:solidFill>
                <a:latin typeface="Times New Roman" pitchFamily="18" charset="0"/>
                <a:cs typeface="Times New Roman" pitchFamily="18" charset="0"/>
              </a:rPr>
              <a:t>PRSP (MVTEO)</a:t>
            </a:r>
            <a:endParaRPr lang="hr-HR" sz="1400" dirty="0">
              <a:solidFill>
                <a:schemeClr val="bg1"/>
              </a:solidFill>
              <a:latin typeface="Times New Roman" pitchFamily="18" charset="0"/>
              <a:cs typeface="Times New Roman" pitchFamily="18" charset="0"/>
            </a:endParaRPr>
          </a:p>
        </p:txBody>
      </p:sp>
      <p:sp>
        <p:nvSpPr>
          <p:cNvPr id="1064967" name="Rectangle 7"/>
          <p:cNvSpPr>
            <a:spLocks noChangeArrowheads="1"/>
          </p:cNvSpPr>
          <p:nvPr/>
        </p:nvSpPr>
        <p:spPr bwMode="auto">
          <a:xfrm>
            <a:off x="3429000" y="5105400"/>
            <a:ext cx="1624263" cy="533400"/>
          </a:xfrm>
          <a:prstGeom prst="rect">
            <a:avLst/>
          </a:prstGeom>
          <a:solidFill>
            <a:schemeClr val="accent5">
              <a:lumMod val="60000"/>
              <a:lumOff val="40000"/>
              <a:alpha val="69000"/>
            </a:schemeClr>
          </a:solid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marL="342900" indent="-342900" algn="ctr">
              <a:spcBef>
                <a:spcPct val="20000"/>
              </a:spcBef>
              <a:defRPr/>
            </a:pPr>
            <a:r>
              <a:rPr lang="hr-HR" sz="1200">
                <a:solidFill>
                  <a:srgbClr val="002060"/>
                </a:solidFill>
                <a:latin typeface="Times New Roman" pitchFamily="18" charset="0"/>
                <a:cs typeface="Times New Roman" pitchFamily="18" charset="0"/>
              </a:rPr>
              <a:t>Koordinatori u</a:t>
            </a:r>
          </a:p>
          <a:p>
            <a:pPr marL="342900" indent="-342900" algn="ctr">
              <a:spcBef>
                <a:spcPct val="20000"/>
              </a:spcBef>
              <a:defRPr/>
            </a:pPr>
            <a:r>
              <a:rPr lang="hr-HR" sz="1200">
                <a:solidFill>
                  <a:srgbClr val="002060"/>
                </a:solidFill>
                <a:latin typeface="Times New Roman" pitchFamily="18" charset="0"/>
                <a:cs typeface="Times New Roman" pitchFamily="18" charset="0"/>
              </a:rPr>
              <a:t>kantonima</a:t>
            </a:r>
          </a:p>
        </p:txBody>
      </p:sp>
      <p:sp>
        <p:nvSpPr>
          <p:cNvPr id="1064968" name="Rectangle 8"/>
          <p:cNvSpPr>
            <a:spLocks noChangeArrowheads="1"/>
          </p:cNvSpPr>
          <p:nvPr/>
        </p:nvSpPr>
        <p:spPr bwMode="auto">
          <a:xfrm>
            <a:off x="1395662" y="4267200"/>
            <a:ext cx="1804737" cy="533400"/>
          </a:xfrm>
          <a:prstGeom prst="rect">
            <a:avLst/>
          </a:prstGeom>
          <a:solidFill>
            <a:schemeClr val="accent5">
              <a:lumMod val="60000"/>
              <a:lumOff val="40000"/>
              <a:alpha val="69000"/>
            </a:schemeClr>
          </a:solid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marL="342900" indent="-342900" algn="ctr">
              <a:spcBef>
                <a:spcPct val="20000"/>
              </a:spcBef>
              <a:defRPr/>
            </a:pPr>
            <a:r>
              <a:rPr lang="hr-HR" sz="1200" dirty="0">
                <a:solidFill>
                  <a:srgbClr val="002060"/>
                </a:solidFill>
                <a:latin typeface="Times New Roman" pitchFamily="18" charset="0"/>
                <a:cs typeface="Times New Roman" pitchFamily="18" charset="0"/>
              </a:rPr>
              <a:t>Ured Koordinatora </a:t>
            </a:r>
          </a:p>
          <a:p>
            <a:pPr marL="342900" indent="-342900" algn="ctr">
              <a:spcBef>
                <a:spcPct val="20000"/>
              </a:spcBef>
              <a:defRPr/>
            </a:pPr>
            <a:r>
              <a:rPr lang="hr-HR" sz="1200" dirty="0">
                <a:solidFill>
                  <a:srgbClr val="002060"/>
                </a:solidFill>
                <a:latin typeface="Times New Roman" pitchFamily="18" charset="0"/>
                <a:cs typeface="Times New Roman" pitchFamily="18" charset="0"/>
              </a:rPr>
              <a:t>RS za PRSP</a:t>
            </a:r>
          </a:p>
        </p:txBody>
      </p:sp>
      <p:sp>
        <p:nvSpPr>
          <p:cNvPr id="1064969" name="Rectangle 9"/>
          <p:cNvSpPr>
            <a:spLocks noChangeArrowheads="1"/>
          </p:cNvSpPr>
          <p:nvPr/>
        </p:nvSpPr>
        <p:spPr bwMode="auto">
          <a:xfrm>
            <a:off x="5245736" y="4279232"/>
            <a:ext cx="1672422" cy="533400"/>
          </a:xfrm>
          <a:prstGeom prst="rect">
            <a:avLst/>
          </a:prstGeom>
          <a:solidFill>
            <a:schemeClr val="accent5">
              <a:lumMod val="60000"/>
              <a:lumOff val="40000"/>
              <a:alpha val="69000"/>
            </a:schemeClr>
          </a:solid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marL="342900" indent="-342900" algn="ctr">
              <a:spcBef>
                <a:spcPct val="20000"/>
              </a:spcBef>
              <a:defRPr/>
            </a:pPr>
            <a:r>
              <a:rPr lang="hr-HR" sz="1200" dirty="0">
                <a:solidFill>
                  <a:srgbClr val="002060"/>
                </a:solidFill>
                <a:latin typeface="Times New Roman" pitchFamily="18" charset="0"/>
                <a:cs typeface="Times New Roman" pitchFamily="18" charset="0"/>
              </a:rPr>
              <a:t>Ured Koordinatora </a:t>
            </a:r>
          </a:p>
          <a:p>
            <a:pPr marL="342900" indent="-342900" algn="ctr">
              <a:spcBef>
                <a:spcPct val="20000"/>
              </a:spcBef>
              <a:defRPr/>
            </a:pPr>
            <a:r>
              <a:rPr lang="hr-HR" sz="1200" dirty="0">
                <a:solidFill>
                  <a:srgbClr val="002060"/>
                </a:solidFill>
                <a:latin typeface="Times New Roman" pitchFamily="18" charset="0"/>
                <a:cs typeface="Times New Roman" pitchFamily="18" charset="0"/>
              </a:rPr>
              <a:t>DB za PRSP</a:t>
            </a:r>
          </a:p>
        </p:txBody>
      </p:sp>
      <p:sp>
        <p:nvSpPr>
          <p:cNvPr id="1064970" name="Rectangle 10"/>
          <p:cNvSpPr>
            <a:spLocks noChangeArrowheads="1"/>
          </p:cNvSpPr>
          <p:nvPr/>
        </p:nvSpPr>
        <p:spPr bwMode="auto">
          <a:xfrm>
            <a:off x="3429000" y="4267200"/>
            <a:ext cx="1588168" cy="533400"/>
          </a:xfrm>
          <a:prstGeom prst="rect">
            <a:avLst/>
          </a:prstGeom>
          <a:solidFill>
            <a:schemeClr val="accent5">
              <a:lumMod val="60000"/>
              <a:lumOff val="40000"/>
              <a:alpha val="69000"/>
            </a:schemeClr>
          </a:solid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marL="342900" indent="-342900" algn="ctr">
              <a:spcBef>
                <a:spcPct val="20000"/>
              </a:spcBef>
              <a:defRPr/>
            </a:pPr>
            <a:r>
              <a:rPr lang="hr-HR" sz="1200">
                <a:solidFill>
                  <a:srgbClr val="002060"/>
                </a:solidFill>
                <a:latin typeface="Times New Roman" pitchFamily="18" charset="0"/>
                <a:cs typeface="Times New Roman" pitchFamily="18" charset="0"/>
              </a:rPr>
              <a:t>Ured Koordinatora FBiH za PRSP</a:t>
            </a:r>
          </a:p>
        </p:txBody>
      </p:sp>
      <p:sp>
        <p:nvSpPr>
          <p:cNvPr id="1064972" name="Line 12"/>
          <p:cNvSpPr>
            <a:spLocks noChangeShapeType="1"/>
          </p:cNvSpPr>
          <p:nvPr/>
        </p:nvSpPr>
        <p:spPr bwMode="auto">
          <a:xfrm>
            <a:off x="2133600" y="3962400"/>
            <a:ext cx="4495800" cy="0"/>
          </a:xfrm>
          <a:prstGeom prst="line">
            <a:avLst/>
          </a:prstGeom>
          <a:noFill/>
          <a:ln w="28575">
            <a:solidFill>
              <a:srgbClr val="002060">
                <a:alpha val="92000"/>
              </a:srgbClr>
            </a:solidFill>
            <a:round/>
            <a:headEnd/>
            <a:tailEnd/>
          </a:ln>
          <a:effectLst>
            <a:outerShdw blurRad="50800" dist="50800" dir="5400000" algn="ctr" rotWithShape="0">
              <a:schemeClr val="tx2">
                <a:lumMod val="60000"/>
                <a:lumOff val="40000"/>
              </a:schemeClr>
            </a:outerShdw>
          </a:effectLst>
        </p:spPr>
        <p:txBody>
          <a:bodyPr/>
          <a:lstStyle/>
          <a:p>
            <a:pPr>
              <a:defRPr/>
            </a:pPr>
            <a:endParaRPr lang="en-US"/>
          </a:p>
        </p:txBody>
      </p:sp>
      <p:sp>
        <p:nvSpPr>
          <p:cNvPr id="1064973" name="Line 13"/>
          <p:cNvSpPr>
            <a:spLocks noChangeShapeType="1"/>
          </p:cNvSpPr>
          <p:nvPr/>
        </p:nvSpPr>
        <p:spPr bwMode="auto">
          <a:xfrm>
            <a:off x="2133600" y="3962400"/>
            <a:ext cx="0" cy="304800"/>
          </a:xfrm>
          <a:prstGeom prst="line">
            <a:avLst/>
          </a:prstGeom>
          <a:noFill/>
          <a:ln w="28575">
            <a:solidFill>
              <a:srgbClr val="002060">
                <a:alpha val="92000"/>
              </a:srgbClr>
            </a:solidFill>
            <a:round/>
            <a:headEnd/>
            <a:tailEnd type="triangle" w="med" len="med"/>
          </a:ln>
          <a:effectLst>
            <a:outerShdw blurRad="50800" dist="50800" dir="5400000" algn="ctr" rotWithShape="0">
              <a:schemeClr val="tx2">
                <a:lumMod val="60000"/>
                <a:lumOff val="40000"/>
              </a:schemeClr>
            </a:outerShdw>
          </a:effectLst>
        </p:spPr>
        <p:txBody>
          <a:bodyPr/>
          <a:lstStyle/>
          <a:p>
            <a:pPr>
              <a:defRPr/>
            </a:pPr>
            <a:endParaRPr lang="en-US"/>
          </a:p>
        </p:txBody>
      </p:sp>
      <p:sp>
        <p:nvSpPr>
          <p:cNvPr id="1064974" name="Line 14"/>
          <p:cNvSpPr>
            <a:spLocks noChangeShapeType="1"/>
          </p:cNvSpPr>
          <p:nvPr/>
        </p:nvSpPr>
        <p:spPr bwMode="auto">
          <a:xfrm>
            <a:off x="4495800" y="3962400"/>
            <a:ext cx="0" cy="304800"/>
          </a:xfrm>
          <a:prstGeom prst="line">
            <a:avLst/>
          </a:prstGeom>
          <a:noFill/>
          <a:ln w="28575">
            <a:solidFill>
              <a:srgbClr val="002060">
                <a:alpha val="92000"/>
              </a:srgbClr>
            </a:solidFill>
            <a:round/>
            <a:headEnd/>
            <a:tailEnd type="triangle" w="med" len="med"/>
          </a:ln>
          <a:effectLst>
            <a:outerShdw blurRad="50800" dist="50800" dir="5400000" algn="ctr" rotWithShape="0">
              <a:schemeClr val="tx2">
                <a:lumMod val="60000"/>
                <a:lumOff val="40000"/>
              </a:schemeClr>
            </a:outerShdw>
          </a:effectLst>
        </p:spPr>
        <p:txBody>
          <a:bodyPr/>
          <a:lstStyle/>
          <a:p>
            <a:pPr>
              <a:defRPr/>
            </a:pPr>
            <a:endParaRPr lang="en-US"/>
          </a:p>
        </p:txBody>
      </p:sp>
      <p:sp>
        <p:nvSpPr>
          <p:cNvPr id="1064975" name="Line 15"/>
          <p:cNvSpPr>
            <a:spLocks noChangeShapeType="1"/>
          </p:cNvSpPr>
          <p:nvPr/>
        </p:nvSpPr>
        <p:spPr bwMode="auto">
          <a:xfrm>
            <a:off x="6629400" y="3962400"/>
            <a:ext cx="0" cy="304800"/>
          </a:xfrm>
          <a:prstGeom prst="line">
            <a:avLst/>
          </a:prstGeom>
          <a:noFill/>
          <a:ln w="28575">
            <a:solidFill>
              <a:srgbClr val="002060">
                <a:alpha val="92000"/>
              </a:srgbClr>
            </a:solidFill>
            <a:round/>
            <a:headEnd/>
            <a:tailEnd type="triangle" w="med" len="med"/>
          </a:ln>
          <a:effectLst>
            <a:outerShdw blurRad="50800" dist="50800" dir="5400000" algn="ctr" rotWithShape="0">
              <a:schemeClr val="tx2">
                <a:lumMod val="60000"/>
                <a:lumOff val="40000"/>
              </a:schemeClr>
            </a:outerShdw>
          </a:effectLst>
        </p:spPr>
        <p:txBody>
          <a:bodyPr/>
          <a:lstStyle/>
          <a:p>
            <a:pPr>
              <a:defRPr/>
            </a:pPr>
            <a:endParaRPr lang="en-US"/>
          </a:p>
        </p:txBody>
      </p:sp>
      <p:sp>
        <p:nvSpPr>
          <p:cNvPr id="8217" name="Line 16"/>
          <p:cNvSpPr>
            <a:spLocks noChangeShapeType="1"/>
          </p:cNvSpPr>
          <p:nvPr/>
        </p:nvSpPr>
        <p:spPr bwMode="auto">
          <a:xfrm>
            <a:off x="4495800" y="2819400"/>
            <a:ext cx="0" cy="304800"/>
          </a:xfrm>
          <a:prstGeom prst="line">
            <a:avLst/>
          </a:prstGeom>
          <a:noFill/>
          <a:ln w="9525">
            <a:solidFill>
              <a:schemeClr val="tx1"/>
            </a:solidFill>
            <a:round/>
            <a:headEnd/>
            <a:tailEnd type="triangle" w="med" len="med"/>
          </a:ln>
        </p:spPr>
        <p:txBody>
          <a:bodyPr/>
          <a:lstStyle/>
          <a:p>
            <a:endParaRPr lang="hr-HR"/>
          </a:p>
        </p:txBody>
      </p:sp>
      <p:sp>
        <p:nvSpPr>
          <p:cNvPr id="8218" name="Line 17"/>
          <p:cNvSpPr>
            <a:spLocks noChangeShapeType="1"/>
          </p:cNvSpPr>
          <p:nvPr/>
        </p:nvSpPr>
        <p:spPr bwMode="auto">
          <a:xfrm>
            <a:off x="4495800" y="3657600"/>
            <a:ext cx="0" cy="304800"/>
          </a:xfrm>
          <a:prstGeom prst="line">
            <a:avLst/>
          </a:prstGeom>
          <a:noFill/>
          <a:ln w="9525">
            <a:solidFill>
              <a:schemeClr val="tx1"/>
            </a:solidFill>
            <a:round/>
            <a:headEnd/>
            <a:tailEnd/>
          </a:ln>
        </p:spPr>
        <p:txBody>
          <a:bodyPr/>
          <a:lstStyle/>
          <a:p>
            <a:endParaRPr lang="hr-HR"/>
          </a:p>
        </p:txBody>
      </p:sp>
      <p:sp>
        <p:nvSpPr>
          <p:cNvPr id="1064978" name="Rectangle 18"/>
          <p:cNvSpPr>
            <a:spLocks noChangeArrowheads="1"/>
          </p:cNvSpPr>
          <p:nvPr/>
        </p:nvSpPr>
        <p:spPr bwMode="auto">
          <a:xfrm>
            <a:off x="1359568" y="5105400"/>
            <a:ext cx="1840831" cy="533400"/>
          </a:xfrm>
          <a:prstGeom prst="rect">
            <a:avLst/>
          </a:prstGeom>
          <a:solidFill>
            <a:schemeClr val="accent5">
              <a:lumMod val="60000"/>
              <a:lumOff val="40000"/>
              <a:alpha val="69000"/>
            </a:schemeClr>
          </a:solid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marL="342900" indent="-342900" algn="ctr">
              <a:spcBef>
                <a:spcPct val="20000"/>
              </a:spcBef>
              <a:defRPr/>
            </a:pPr>
            <a:r>
              <a:rPr lang="hr-HR" sz="1200" dirty="0">
                <a:solidFill>
                  <a:srgbClr val="002060"/>
                </a:solidFill>
                <a:latin typeface="Times New Roman" pitchFamily="18" charset="0"/>
                <a:cs typeface="Times New Roman" pitchFamily="18" charset="0"/>
              </a:rPr>
              <a:t>Koordinatori u</a:t>
            </a:r>
          </a:p>
          <a:p>
            <a:pPr marL="342900" indent="-342900" algn="ctr">
              <a:spcBef>
                <a:spcPct val="20000"/>
              </a:spcBef>
              <a:defRPr/>
            </a:pPr>
            <a:r>
              <a:rPr lang="hr-HR" sz="1200" dirty="0">
                <a:solidFill>
                  <a:srgbClr val="002060"/>
                </a:solidFill>
                <a:latin typeface="Times New Roman" pitchFamily="18" charset="0"/>
                <a:cs typeface="Times New Roman" pitchFamily="18" charset="0"/>
              </a:rPr>
              <a:t>opštinama</a:t>
            </a:r>
          </a:p>
        </p:txBody>
      </p:sp>
      <p:sp>
        <p:nvSpPr>
          <p:cNvPr id="8222" name="Line 19"/>
          <p:cNvSpPr>
            <a:spLocks noChangeShapeType="1"/>
          </p:cNvSpPr>
          <p:nvPr/>
        </p:nvSpPr>
        <p:spPr bwMode="auto">
          <a:xfrm>
            <a:off x="2133600" y="4800600"/>
            <a:ext cx="0" cy="304800"/>
          </a:xfrm>
          <a:prstGeom prst="line">
            <a:avLst/>
          </a:prstGeom>
          <a:noFill/>
          <a:ln w="9525">
            <a:solidFill>
              <a:schemeClr val="tx1"/>
            </a:solidFill>
            <a:round/>
            <a:headEnd/>
            <a:tailEnd type="triangle" w="med" len="med"/>
          </a:ln>
        </p:spPr>
        <p:txBody>
          <a:bodyPr/>
          <a:lstStyle/>
          <a:p>
            <a:endParaRPr lang="hr-HR"/>
          </a:p>
        </p:txBody>
      </p:sp>
      <p:sp>
        <p:nvSpPr>
          <p:cNvPr id="8223" name="Line 20"/>
          <p:cNvSpPr>
            <a:spLocks noChangeShapeType="1"/>
          </p:cNvSpPr>
          <p:nvPr/>
        </p:nvSpPr>
        <p:spPr bwMode="auto">
          <a:xfrm>
            <a:off x="4495800" y="4800600"/>
            <a:ext cx="0" cy="304800"/>
          </a:xfrm>
          <a:prstGeom prst="line">
            <a:avLst/>
          </a:prstGeom>
          <a:noFill/>
          <a:ln w="9525">
            <a:solidFill>
              <a:schemeClr val="tx1"/>
            </a:solidFill>
            <a:round/>
            <a:headEnd/>
            <a:tailEnd type="triangle" w="med" len="med"/>
          </a:ln>
        </p:spPr>
        <p:txBody>
          <a:bodyPr/>
          <a:lstStyle/>
          <a:p>
            <a:endParaRPr lang="hr-HR"/>
          </a:p>
        </p:txBody>
      </p:sp>
      <p:sp>
        <p:nvSpPr>
          <p:cNvPr id="1064981" name="Oval 21"/>
          <p:cNvSpPr>
            <a:spLocks noChangeArrowheads="1"/>
          </p:cNvSpPr>
          <p:nvPr/>
        </p:nvSpPr>
        <p:spPr bwMode="auto">
          <a:xfrm>
            <a:off x="380999" y="2875547"/>
            <a:ext cx="1519989" cy="1239253"/>
          </a:xfrm>
          <a:prstGeom prst="ellipse">
            <a:avLst/>
          </a:prstGeom>
          <a:solidFill>
            <a:schemeClr val="accent6">
              <a:lumMod val="75000"/>
              <a:alpha val="9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angle"/>
          </a:sp3d>
        </p:spPr>
        <p:txBody>
          <a:bodyPr wrap="none" anchor="ctr"/>
          <a:lstStyle/>
          <a:p>
            <a:pPr algn="ctr">
              <a:defRPr/>
            </a:pPr>
            <a:r>
              <a:rPr lang="hr-BA" sz="1600" dirty="0">
                <a:latin typeface="Times New Roman" pitchFamily="18" charset="0"/>
                <a:cs typeface="Times New Roman" pitchFamily="18" charset="0"/>
              </a:rPr>
              <a:t>Radne grupe</a:t>
            </a:r>
          </a:p>
          <a:p>
            <a:pPr algn="ctr">
              <a:defRPr/>
            </a:pPr>
            <a:r>
              <a:rPr lang="hr-BA" sz="1600" dirty="0">
                <a:latin typeface="Times New Roman" pitchFamily="18" charset="0"/>
                <a:cs typeface="Times New Roman" pitchFamily="18" charset="0"/>
              </a:rPr>
              <a:t>15, NVO</a:t>
            </a:r>
            <a:endParaRPr lang="en-US" sz="1600" dirty="0">
              <a:latin typeface="Times New Roman" pitchFamily="18" charset="0"/>
              <a:cs typeface="Times New Roman" pitchFamily="18" charset="0"/>
            </a:endParaRPr>
          </a:p>
        </p:txBody>
      </p:sp>
      <p:sp>
        <p:nvSpPr>
          <p:cNvPr id="1064982" name="Line 22"/>
          <p:cNvSpPr>
            <a:spLocks noChangeShapeType="1"/>
          </p:cNvSpPr>
          <p:nvPr/>
        </p:nvSpPr>
        <p:spPr bwMode="auto">
          <a:xfrm>
            <a:off x="1676400" y="3733800"/>
            <a:ext cx="457200" cy="228600"/>
          </a:xfrm>
          <a:prstGeom prst="line">
            <a:avLst/>
          </a:prstGeom>
          <a:noFill/>
          <a:ln w="28575">
            <a:solidFill>
              <a:srgbClr val="002060">
                <a:alpha val="92000"/>
              </a:srgbClr>
            </a:solidFill>
            <a:prstDash val="lgDash"/>
            <a:round/>
            <a:headEnd/>
            <a:tailEnd/>
          </a:ln>
          <a:effectLst>
            <a:outerShdw blurRad="50800" dist="50800" dir="5400000" algn="ctr" rotWithShape="0">
              <a:schemeClr val="tx2">
                <a:lumMod val="60000"/>
                <a:lumOff val="40000"/>
              </a:schemeClr>
            </a:outerShdw>
          </a:effectLst>
        </p:spPr>
        <p:txBody>
          <a:bodyPr/>
          <a:lstStyle/>
          <a:p>
            <a:pPr>
              <a:defRPr/>
            </a:pPr>
            <a:endParaRPr lang="en-US"/>
          </a:p>
        </p:txBody>
      </p:sp>
      <p:sp>
        <p:nvSpPr>
          <p:cNvPr id="1064983" name="Oval 23"/>
          <p:cNvSpPr>
            <a:spLocks noChangeArrowheads="1"/>
          </p:cNvSpPr>
          <p:nvPr/>
        </p:nvSpPr>
        <p:spPr bwMode="auto">
          <a:xfrm>
            <a:off x="0" y="1732547"/>
            <a:ext cx="1355558" cy="950499"/>
          </a:xfrm>
          <a:prstGeom prst="ellipse">
            <a:avLst/>
          </a:prstGeom>
          <a:solidFill>
            <a:schemeClr val="bg1">
              <a:lumMod val="95000"/>
            </a:schemeClr>
          </a:solidFill>
          <a:ln w="9525">
            <a:noFill/>
            <a:round/>
            <a:headEnd/>
            <a:tailEnd/>
          </a:ln>
          <a:effectLst/>
          <a:scene3d>
            <a:camera prst="orthographicFront"/>
            <a:lightRig rig="threePt" dir="t"/>
          </a:scene3d>
          <a:sp3d>
            <a:bevelT prst="angle"/>
          </a:sp3d>
        </p:spPr>
        <p:txBody>
          <a:bodyPr wrap="none" anchor="ctr"/>
          <a:lstStyle/>
          <a:p>
            <a:pPr algn="ctr">
              <a:defRPr/>
            </a:pPr>
            <a:r>
              <a:rPr lang="hr-BA" sz="1400" dirty="0">
                <a:latin typeface="Times New Roman" pitchFamily="18" charset="0"/>
                <a:cs typeface="Times New Roman" pitchFamily="18" charset="0"/>
              </a:rPr>
              <a:t>Naučni radnici</a:t>
            </a:r>
          </a:p>
          <a:p>
            <a:pPr algn="ctr">
              <a:defRPr/>
            </a:pPr>
            <a:r>
              <a:rPr lang="hr-BA" sz="1400" dirty="0">
                <a:latin typeface="Times New Roman" pitchFamily="18" charset="0"/>
                <a:cs typeface="Times New Roman" pitchFamily="18" charset="0"/>
              </a:rPr>
              <a:t>(22)</a:t>
            </a:r>
            <a:endParaRPr lang="en-US" sz="1400" dirty="0">
              <a:latin typeface="Times New Roman" pitchFamily="18" charset="0"/>
              <a:cs typeface="Times New Roman" pitchFamily="18" charset="0"/>
            </a:endParaRPr>
          </a:p>
        </p:txBody>
      </p:sp>
      <p:sp>
        <p:nvSpPr>
          <p:cNvPr id="1064985" name="Oval 25"/>
          <p:cNvSpPr>
            <a:spLocks noChangeArrowheads="1"/>
          </p:cNvSpPr>
          <p:nvPr/>
        </p:nvSpPr>
        <p:spPr bwMode="auto">
          <a:xfrm>
            <a:off x="1447800" y="1905000"/>
            <a:ext cx="838200" cy="838200"/>
          </a:xfrm>
          <a:prstGeom prst="ellipse">
            <a:avLst/>
          </a:prstGeom>
          <a:solidFill>
            <a:srgbClr val="FFFFFF"/>
          </a:solidFill>
          <a:ln w="9525">
            <a:noFill/>
            <a:round/>
            <a:headEnd/>
            <a:tailEnd/>
          </a:ln>
          <a:effectLst/>
          <a:scene3d>
            <a:camera prst="orthographicFront"/>
            <a:lightRig rig="threePt" dir="t"/>
          </a:scene3d>
          <a:sp3d>
            <a:bevelT prst="angle"/>
          </a:sp3d>
        </p:spPr>
        <p:txBody>
          <a:bodyPr wrap="none" anchor="ctr"/>
          <a:lstStyle/>
          <a:p>
            <a:pPr algn="ctr">
              <a:defRPr/>
            </a:pPr>
            <a:r>
              <a:rPr lang="hr-BA" sz="1400" dirty="0">
                <a:latin typeface="Times New Roman" pitchFamily="18" charset="0"/>
                <a:cs typeface="Times New Roman" pitchFamily="18" charset="0"/>
              </a:rPr>
              <a:t>Eksperti</a:t>
            </a:r>
          </a:p>
          <a:p>
            <a:pPr algn="ctr">
              <a:defRPr/>
            </a:pPr>
            <a:r>
              <a:rPr lang="hr-BA" sz="1400" dirty="0">
                <a:latin typeface="Times New Roman" pitchFamily="18" charset="0"/>
                <a:cs typeface="Times New Roman" pitchFamily="18" charset="0"/>
              </a:rPr>
              <a:t>(28)</a:t>
            </a:r>
          </a:p>
        </p:txBody>
      </p:sp>
      <p:sp>
        <p:nvSpPr>
          <p:cNvPr id="8234" name="Line 26"/>
          <p:cNvSpPr>
            <a:spLocks noChangeShapeType="1"/>
          </p:cNvSpPr>
          <p:nvPr/>
        </p:nvSpPr>
        <p:spPr bwMode="auto">
          <a:xfrm>
            <a:off x="685800" y="2743200"/>
            <a:ext cx="152400" cy="152400"/>
          </a:xfrm>
          <a:prstGeom prst="line">
            <a:avLst/>
          </a:prstGeom>
          <a:noFill/>
          <a:ln w="9525">
            <a:solidFill>
              <a:schemeClr val="tx1"/>
            </a:solidFill>
            <a:round/>
            <a:headEnd/>
            <a:tailEnd type="triangle" w="med" len="med"/>
          </a:ln>
        </p:spPr>
        <p:txBody>
          <a:bodyPr/>
          <a:lstStyle/>
          <a:p>
            <a:endParaRPr lang="hr-HR"/>
          </a:p>
        </p:txBody>
      </p:sp>
      <p:sp>
        <p:nvSpPr>
          <p:cNvPr id="8235" name="Line 27"/>
          <p:cNvSpPr>
            <a:spLocks noChangeShapeType="1"/>
          </p:cNvSpPr>
          <p:nvPr/>
        </p:nvSpPr>
        <p:spPr bwMode="auto">
          <a:xfrm flipH="1">
            <a:off x="1219200" y="2667000"/>
            <a:ext cx="457200" cy="304800"/>
          </a:xfrm>
          <a:prstGeom prst="line">
            <a:avLst/>
          </a:prstGeom>
          <a:noFill/>
          <a:ln w="9525">
            <a:solidFill>
              <a:schemeClr val="tx1"/>
            </a:solidFill>
            <a:round/>
            <a:headEnd/>
            <a:tailEnd type="triangle" w="med" len="med"/>
          </a:ln>
        </p:spPr>
        <p:txBody>
          <a:bodyPr/>
          <a:lstStyle/>
          <a:p>
            <a:endParaRPr lang="hr-HR"/>
          </a:p>
        </p:txBody>
      </p:sp>
      <p:sp>
        <p:nvSpPr>
          <p:cNvPr id="1064989" name="Rectangle 29"/>
          <p:cNvSpPr>
            <a:spLocks noChangeArrowheads="1"/>
          </p:cNvSpPr>
          <p:nvPr/>
        </p:nvSpPr>
        <p:spPr bwMode="auto">
          <a:xfrm>
            <a:off x="7210926" y="1784685"/>
            <a:ext cx="1596189" cy="320841"/>
          </a:xfrm>
          <a:prstGeom prst="rect">
            <a:avLst/>
          </a:prstGeom>
          <a:solidFill>
            <a:schemeClr val="bg1"/>
          </a:solidFill>
          <a:ln w="9525">
            <a:noFill/>
            <a:miter lim="800000"/>
            <a:headEnd/>
            <a:tailEnd/>
          </a:ln>
          <a:effectLst/>
          <a:scene3d>
            <a:camera prst="orthographicFront"/>
            <a:lightRig rig="threePt" dir="t"/>
          </a:scene3d>
          <a:sp3d>
            <a:bevelT prst="angle"/>
          </a:sp3d>
        </p:spPr>
        <p:txBody>
          <a:bodyPr/>
          <a:lstStyle/>
          <a:p>
            <a:pPr marL="342900" indent="-342900">
              <a:spcBef>
                <a:spcPct val="20000"/>
              </a:spcBef>
              <a:defRPr/>
            </a:pPr>
            <a:r>
              <a:rPr lang="hr-HR" sz="1100" dirty="0">
                <a:latin typeface="Times New Roman" pitchFamily="18" charset="0"/>
                <a:cs typeface="Times New Roman" pitchFamily="18" charset="0"/>
              </a:rPr>
              <a:t>Mladi </a:t>
            </a:r>
            <a:r>
              <a:rPr lang="hr-HR" sz="1100" dirty="0">
                <a:latin typeface="Times New Roman" pitchFamily="18" charset="0"/>
                <a:cs typeface="Times New Roman" pitchFamily="18" charset="0"/>
              </a:rPr>
              <a:t>(KO mladih</a:t>
            </a:r>
            <a:r>
              <a:rPr lang="hr-HR" sz="1100" dirty="0">
                <a:latin typeface="Times New Roman" pitchFamily="18" charset="0"/>
                <a:cs typeface="Times New Roman" pitchFamily="18" charset="0"/>
              </a:rPr>
              <a:t>)</a:t>
            </a:r>
            <a:endParaRPr lang="hr-HR" sz="1100" dirty="0">
              <a:latin typeface="Times New Roman" pitchFamily="18" charset="0"/>
              <a:cs typeface="Times New Roman" pitchFamily="18" charset="0"/>
            </a:endParaRPr>
          </a:p>
        </p:txBody>
      </p:sp>
      <p:sp>
        <p:nvSpPr>
          <p:cNvPr id="1064991" name="Line 31"/>
          <p:cNvSpPr>
            <a:spLocks noChangeShapeType="1"/>
          </p:cNvSpPr>
          <p:nvPr/>
        </p:nvSpPr>
        <p:spPr bwMode="auto">
          <a:xfrm>
            <a:off x="8686800" y="3124200"/>
            <a:ext cx="0" cy="2667000"/>
          </a:xfrm>
          <a:prstGeom prst="line">
            <a:avLst/>
          </a:prstGeom>
          <a:noFill/>
          <a:ln w="31750">
            <a:solidFill>
              <a:schemeClr val="accent6">
                <a:lumMod val="75000"/>
              </a:schemeClr>
            </a:solidFill>
            <a:round/>
            <a:headEnd/>
            <a:tailEnd type="triangle" w="med" len="med"/>
          </a:ln>
          <a:effectLst/>
        </p:spPr>
        <p:txBody>
          <a:bodyPr/>
          <a:lstStyle/>
          <a:p>
            <a:pPr>
              <a:defRPr/>
            </a:pPr>
            <a:endParaRPr lang="en-US"/>
          </a:p>
        </p:txBody>
      </p:sp>
      <p:sp>
        <p:nvSpPr>
          <p:cNvPr id="1064992" name="Line 32"/>
          <p:cNvSpPr>
            <a:spLocks noChangeShapeType="1"/>
          </p:cNvSpPr>
          <p:nvPr/>
        </p:nvSpPr>
        <p:spPr bwMode="auto">
          <a:xfrm flipH="1">
            <a:off x="685800" y="5791200"/>
            <a:ext cx="8001000" cy="0"/>
          </a:xfrm>
          <a:prstGeom prst="line">
            <a:avLst/>
          </a:prstGeom>
          <a:noFill/>
          <a:ln w="31750">
            <a:solidFill>
              <a:schemeClr val="accent6">
                <a:lumMod val="75000"/>
              </a:schemeClr>
            </a:solidFill>
            <a:round/>
            <a:headEnd/>
            <a:tailEnd type="triangle" w="med" len="med"/>
          </a:ln>
          <a:effectLst/>
        </p:spPr>
        <p:txBody>
          <a:bodyPr/>
          <a:lstStyle/>
          <a:p>
            <a:pPr>
              <a:defRPr/>
            </a:pPr>
            <a:endParaRPr lang="en-US"/>
          </a:p>
        </p:txBody>
      </p:sp>
      <p:sp>
        <p:nvSpPr>
          <p:cNvPr id="1064993" name="Line 33"/>
          <p:cNvSpPr>
            <a:spLocks noChangeShapeType="1"/>
          </p:cNvSpPr>
          <p:nvPr/>
        </p:nvSpPr>
        <p:spPr bwMode="auto">
          <a:xfrm flipV="1">
            <a:off x="685800" y="4038600"/>
            <a:ext cx="0" cy="1752600"/>
          </a:xfrm>
          <a:prstGeom prst="line">
            <a:avLst/>
          </a:prstGeom>
          <a:noFill/>
          <a:ln w="31750">
            <a:solidFill>
              <a:schemeClr val="accent6">
                <a:lumMod val="75000"/>
              </a:schemeClr>
            </a:solidFill>
            <a:round/>
            <a:headEnd/>
            <a:tailEnd type="triangle" w="med" len="med"/>
          </a:ln>
          <a:effectLst/>
        </p:spPr>
        <p:txBody>
          <a:bodyPr/>
          <a:lstStyle/>
          <a:p>
            <a:pPr>
              <a:defRPr/>
            </a:pPr>
            <a:endParaRPr lang="en-US"/>
          </a:p>
        </p:txBody>
      </p:sp>
      <p:sp>
        <p:nvSpPr>
          <p:cNvPr id="32" name="Title 1"/>
          <p:cNvSpPr>
            <a:spLocks noGrp="1"/>
          </p:cNvSpPr>
          <p:nvPr>
            <p:ph type="title"/>
          </p:nvPr>
        </p:nvSpPr>
        <p:spPr>
          <a:xfrm>
            <a:off x="0" y="215900"/>
            <a:ext cx="9144000" cy="698500"/>
          </a:xfrm>
          <a:solidFill>
            <a:srgbClr val="FFFF00">
              <a:alpha val="50000"/>
            </a:srgbClr>
          </a:solidFill>
        </p:spPr>
        <p:txBody>
          <a:bodyPr rtlCol="0">
            <a:normAutofit fontScale="90000"/>
          </a:bodyPr>
          <a:lstStyle/>
          <a:p>
            <a:pPr fontAlgn="auto">
              <a:spcAft>
                <a:spcPts val="0"/>
              </a:spcAft>
              <a:defRPr/>
            </a:pPr>
            <a:r>
              <a:rPr lang="hr-BA" sz="3000" b="1" dirty="0" smtClean="0">
                <a:latin typeface="Times New Roman" pitchFamily="18" charset="0"/>
                <a:cs typeface="Times New Roman" pitchFamily="18" charset="0"/>
              </a:rPr>
              <a:t>Strateško planiranje 2004 -2007</a:t>
            </a:r>
            <a:br>
              <a:rPr lang="hr-BA" sz="3000" b="1" dirty="0" smtClean="0">
                <a:latin typeface="Times New Roman" pitchFamily="18" charset="0"/>
                <a:cs typeface="Times New Roman" pitchFamily="18" charset="0"/>
              </a:rPr>
            </a:br>
            <a:r>
              <a:rPr lang="hr-BA" sz="2200" dirty="0" smtClean="0">
                <a:latin typeface="Times New Roman" pitchFamily="18" charset="0"/>
                <a:cs typeface="Times New Roman" pitchFamily="18" charset="0"/>
              </a:rPr>
              <a:t>Srednjoročna razvojna strategija (SRS)</a:t>
            </a:r>
            <a:endParaRPr lang="en-US" sz="3000" dirty="0" smtClean="0">
              <a:latin typeface="Times New Roman" pitchFamily="18" charset="0"/>
              <a:cs typeface="Times New Roman" pitchFamily="18" charset="0"/>
            </a:endParaRPr>
          </a:p>
        </p:txBody>
      </p:sp>
      <p:sp>
        <p:nvSpPr>
          <p:cNvPr id="33" name="Rectangle 32"/>
          <p:cNvSpPr/>
          <p:nvPr/>
        </p:nvSpPr>
        <p:spPr>
          <a:xfrm>
            <a:off x="0" y="1127125"/>
            <a:ext cx="9144000" cy="436563"/>
          </a:xfrm>
          <a:prstGeom prst="rect">
            <a:avLst/>
          </a:prstGeom>
          <a:solidFill>
            <a:schemeClr val="bg1">
              <a:lumMod val="85000"/>
            </a:schemeClr>
          </a:solidFill>
          <a:ln>
            <a:solidFill>
              <a:schemeClr val="bg1"/>
            </a:solidFill>
          </a:ln>
        </p:spPr>
        <p:style>
          <a:lnRef idx="2">
            <a:schemeClr val="accent1"/>
          </a:lnRef>
          <a:fillRef idx="1">
            <a:schemeClr val="lt1"/>
          </a:fillRef>
          <a:effectRef idx="0">
            <a:schemeClr val="accent1"/>
          </a:effectRef>
          <a:fontRef idx="minor">
            <a:schemeClr val="dk1"/>
          </a:fontRef>
        </p:style>
        <p:txBody>
          <a:bodyPr anchor="ctr"/>
          <a:lstStyle/>
          <a:p>
            <a:pPr>
              <a:buFont typeface="Wingdings" pitchFamily="2" charset="2"/>
              <a:buChar char="q"/>
              <a:defRPr/>
            </a:pPr>
            <a:r>
              <a:rPr lang="bs-Latn-BA" sz="1600" b="1" dirty="0">
                <a:solidFill>
                  <a:schemeClr val="tx1">
                    <a:lumMod val="75000"/>
                    <a:lumOff val="25000"/>
                  </a:schemeClr>
                </a:solidFill>
                <a:latin typeface="Times New Roman" pitchFamily="18" charset="0"/>
                <a:cs typeface="Times New Roman" pitchFamily="18" charset="0"/>
              </a:rPr>
              <a:t>Uloga NVO sektora u procesu pripreme</a:t>
            </a:r>
          </a:p>
        </p:txBody>
      </p:sp>
      <p:sp>
        <p:nvSpPr>
          <p:cNvPr id="34" name="Rectangle 33"/>
          <p:cNvSpPr/>
          <p:nvPr/>
        </p:nvSpPr>
        <p:spPr>
          <a:xfrm>
            <a:off x="9525" y="5943600"/>
            <a:ext cx="9134475" cy="909638"/>
          </a:xfrm>
          <a:prstGeom prst="rect">
            <a:avLst/>
          </a:prstGeom>
          <a:solidFill>
            <a:schemeClr val="bg1">
              <a:lumMod val="85000"/>
            </a:schemeClr>
          </a:solidFill>
          <a:ln>
            <a:solidFill>
              <a:schemeClr val="bg1"/>
            </a:solidFill>
          </a:ln>
        </p:spPr>
        <p:style>
          <a:lnRef idx="2">
            <a:schemeClr val="dk1"/>
          </a:lnRef>
          <a:fillRef idx="1">
            <a:schemeClr val="lt1"/>
          </a:fillRef>
          <a:effectRef idx="0">
            <a:schemeClr val="dk1"/>
          </a:effectRef>
          <a:fontRef idx="minor">
            <a:schemeClr val="dk1"/>
          </a:fontRef>
        </p:style>
        <p:txBody>
          <a:bodyPr anchor="ctr"/>
          <a:lstStyle/>
          <a:p>
            <a:r>
              <a:rPr lang="bs-Latn-BA" sz="1600" b="1">
                <a:solidFill>
                  <a:srgbClr val="404040"/>
                </a:solidFill>
                <a:latin typeface="Times New Roman" pitchFamily="18" charset="0"/>
                <a:cs typeface="Times New Roman" pitchFamily="18" charset="0"/>
              </a:rPr>
              <a:t>Uloga NVO sektora u procesu monitoringa SRS BiH</a:t>
            </a:r>
          </a:p>
          <a:p>
            <a:pPr>
              <a:buFont typeface="Wingdings" pitchFamily="2" charset="2"/>
              <a:buChar char="q"/>
            </a:pPr>
            <a:r>
              <a:rPr lang="bs-Latn-BA" sz="1400">
                <a:solidFill>
                  <a:srgbClr val="404040"/>
                </a:solidFill>
                <a:latin typeface="Times New Roman" pitchFamily="18" charset="0"/>
                <a:cs typeface="Times New Roman" pitchFamily="18" charset="0"/>
              </a:rPr>
              <a:t> saradnja sa NVO sektorom na ad hoc osnovi</a:t>
            </a:r>
          </a:p>
          <a:p>
            <a:pPr>
              <a:buFont typeface="Wingdings" pitchFamily="2" charset="2"/>
              <a:buChar char="q"/>
            </a:pPr>
            <a:r>
              <a:rPr lang="bs-Latn-BA" sz="1400">
                <a:solidFill>
                  <a:srgbClr val="404040"/>
                </a:solidFill>
                <a:latin typeface="Times New Roman" pitchFamily="18" charset="0"/>
                <a:cs typeface="Times New Roman" pitchFamily="18" charset="0"/>
              </a:rPr>
              <a:t> ne postojanje aranžmana uključivanja civilnog sektora u monitoring javnih politika</a:t>
            </a:r>
            <a:endParaRPr lang="en-US" sz="1000">
              <a:solidFill>
                <a:srgbClr val="404040"/>
              </a:solidFill>
              <a:latin typeface="Times New Roman" pitchFamily="18" charset="0"/>
              <a:cs typeface="Times New Roman" pitchFamily="18" charset="0"/>
            </a:endParaRPr>
          </a:p>
        </p:txBody>
      </p:sp>
      <p:sp>
        <p:nvSpPr>
          <p:cNvPr id="36" name="Rectangle 29"/>
          <p:cNvSpPr>
            <a:spLocks noChangeArrowheads="1"/>
          </p:cNvSpPr>
          <p:nvPr/>
        </p:nvSpPr>
        <p:spPr bwMode="auto">
          <a:xfrm>
            <a:off x="7206916" y="2141621"/>
            <a:ext cx="1596189" cy="324852"/>
          </a:xfrm>
          <a:prstGeom prst="rect">
            <a:avLst/>
          </a:prstGeom>
          <a:solidFill>
            <a:schemeClr val="accent6">
              <a:lumMod val="75000"/>
            </a:schemeClr>
          </a:solidFill>
          <a:ln w="9525">
            <a:noFill/>
            <a:miter lim="800000"/>
            <a:headEnd/>
            <a:tailEnd/>
          </a:ln>
          <a:effectLst/>
          <a:scene3d>
            <a:camera prst="orthographicFront"/>
            <a:lightRig rig="threePt" dir="t"/>
          </a:scene3d>
          <a:sp3d>
            <a:bevelT prst="angle"/>
          </a:sp3d>
        </p:spPr>
        <p:txBody>
          <a:bodyPr/>
          <a:lstStyle/>
          <a:p>
            <a:pPr marL="342900" indent="-342900">
              <a:spcBef>
                <a:spcPct val="20000"/>
              </a:spcBef>
              <a:defRPr/>
            </a:pPr>
            <a:r>
              <a:rPr lang="hr-HR" sz="1100" dirty="0">
                <a:latin typeface="Times New Roman" pitchFamily="18" charset="0"/>
                <a:cs typeface="Times New Roman" pitchFamily="18" charset="0"/>
              </a:rPr>
              <a:t>NVOs </a:t>
            </a:r>
            <a:r>
              <a:rPr lang="hr-HR" sz="1100" dirty="0">
                <a:latin typeface="Times New Roman" pitchFamily="18" charset="0"/>
                <a:cs typeface="Times New Roman" pitchFamily="18" charset="0"/>
              </a:rPr>
              <a:t>(7</a:t>
            </a:r>
            <a:r>
              <a:rPr lang="hr-HR" sz="1100" dirty="0">
                <a:latin typeface="Times New Roman" pitchFamily="18" charset="0"/>
                <a:cs typeface="Times New Roman" pitchFamily="18" charset="0"/>
              </a:rPr>
              <a:t>)</a:t>
            </a:r>
            <a:endParaRPr lang="hr-HR" sz="1100" dirty="0">
              <a:latin typeface="Times New Roman" pitchFamily="18" charset="0"/>
              <a:cs typeface="Times New Roman" pitchFamily="18" charset="0"/>
            </a:endParaRPr>
          </a:p>
        </p:txBody>
      </p:sp>
      <p:sp>
        <p:nvSpPr>
          <p:cNvPr id="37" name="Rectangle 29"/>
          <p:cNvSpPr>
            <a:spLocks noChangeArrowheads="1"/>
          </p:cNvSpPr>
          <p:nvPr/>
        </p:nvSpPr>
        <p:spPr bwMode="auto">
          <a:xfrm>
            <a:off x="7210926" y="2514601"/>
            <a:ext cx="1596189" cy="505355"/>
          </a:xfrm>
          <a:prstGeom prst="rect">
            <a:avLst/>
          </a:prstGeom>
          <a:solidFill>
            <a:schemeClr val="bg1"/>
          </a:solidFill>
          <a:ln w="9525">
            <a:noFill/>
            <a:miter lim="800000"/>
            <a:headEnd/>
            <a:tailEnd/>
          </a:ln>
          <a:effectLst/>
          <a:scene3d>
            <a:camera prst="orthographicFront"/>
            <a:lightRig rig="threePt" dir="t"/>
          </a:scene3d>
          <a:sp3d>
            <a:bevelT prst="angle"/>
          </a:sp3d>
        </p:spPr>
        <p:txBody>
          <a:bodyPr/>
          <a:lstStyle/>
          <a:p>
            <a:pPr marL="342900" indent="-342900"/>
            <a:r>
              <a:rPr lang="hr-HR" sz="1100">
                <a:latin typeface="Times New Roman" pitchFamily="18" charset="0"/>
                <a:cs typeface="Times New Roman" pitchFamily="18" charset="0"/>
              </a:rPr>
              <a:t>Međunarodna zajednica  (UNDP)</a:t>
            </a:r>
          </a:p>
        </p:txBody>
      </p:sp>
      <p:sp>
        <p:nvSpPr>
          <p:cNvPr id="38" name="Rectangle 29"/>
          <p:cNvSpPr>
            <a:spLocks noChangeArrowheads="1"/>
          </p:cNvSpPr>
          <p:nvPr/>
        </p:nvSpPr>
        <p:spPr bwMode="auto">
          <a:xfrm>
            <a:off x="7210926" y="3023981"/>
            <a:ext cx="1596189" cy="393031"/>
          </a:xfrm>
          <a:prstGeom prst="rect">
            <a:avLst/>
          </a:prstGeom>
          <a:solidFill>
            <a:schemeClr val="bg1"/>
          </a:solidFill>
          <a:ln w="9525">
            <a:noFill/>
            <a:miter lim="800000"/>
            <a:headEnd/>
            <a:tailEnd/>
          </a:ln>
          <a:effectLst/>
          <a:scene3d>
            <a:camera prst="orthographicFront"/>
            <a:lightRig rig="threePt" dir="t"/>
          </a:scene3d>
          <a:sp3d>
            <a:bevelT prst="angle"/>
          </a:sp3d>
        </p:spPr>
        <p:txBody>
          <a:bodyPr/>
          <a:lstStyle/>
          <a:p>
            <a:pPr marL="342900" indent="-342900">
              <a:spcBef>
                <a:spcPct val="20000"/>
              </a:spcBef>
              <a:defRPr/>
            </a:pPr>
            <a:r>
              <a:rPr lang="hr-HR" sz="1100" dirty="0">
                <a:latin typeface="Times New Roman" pitchFamily="18" charset="0"/>
                <a:cs typeface="Times New Roman" pitchFamily="18" charset="0"/>
              </a:rPr>
              <a:t>Parlamenti</a:t>
            </a:r>
            <a:endParaRPr lang="hr-HR" sz="1100" dirty="0">
              <a:latin typeface="Times New Roman" pitchFamily="18" charset="0"/>
              <a:cs typeface="Times New Roman" pitchFamily="18" charset="0"/>
            </a:endParaRPr>
          </a:p>
        </p:txBody>
      </p:sp>
      <p:sp>
        <p:nvSpPr>
          <p:cNvPr id="39" name="Rectangle 29"/>
          <p:cNvSpPr>
            <a:spLocks noChangeArrowheads="1"/>
          </p:cNvSpPr>
          <p:nvPr/>
        </p:nvSpPr>
        <p:spPr bwMode="auto">
          <a:xfrm>
            <a:off x="7210926" y="3481197"/>
            <a:ext cx="1596189" cy="393031"/>
          </a:xfrm>
          <a:prstGeom prst="rect">
            <a:avLst/>
          </a:prstGeom>
          <a:solidFill>
            <a:schemeClr val="bg1"/>
          </a:solidFill>
          <a:ln w="9525">
            <a:noFill/>
            <a:miter lim="800000"/>
            <a:headEnd/>
            <a:tailEnd/>
          </a:ln>
          <a:effectLst/>
          <a:scene3d>
            <a:camera prst="orthographicFront"/>
            <a:lightRig rig="threePt" dir="t"/>
          </a:scene3d>
          <a:sp3d>
            <a:bevelT prst="angle"/>
          </a:sp3d>
        </p:spPr>
        <p:txBody>
          <a:bodyPr/>
          <a:lstStyle/>
          <a:p>
            <a:pPr marL="342900" indent="-342900">
              <a:spcBef>
                <a:spcPct val="20000"/>
              </a:spcBef>
              <a:defRPr/>
            </a:pPr>
            <a:r>
              <a:rPr lang="hr-HR" sz="1100" dirty="0">
                <a:latin typeface="Times New Roman" pitchFamily="18" charset="0"/>
                <a:cs typeface="Times New Roman" pitchFamily="18" charset="0"/>
              </a:rPr>
              <a:t>Strani investitori</a:t>
            </a:r>
            <a:endParaRPr lang="hr-HR" sz="1100" dirty="0">
              <a:latin typeface="Times New Roman" pitchFamily="18" charset="0"/>
              <a:cs typeface="Times New Roman" pitchFamily="18" charset="0"/>
            </a:endParaRPr>
          </a:p>
        </p:txBody>
      </p:sp>
      <p:sp>
        <p:nvSpPr>
          <p:cNvPr id="40" name="Rectangle 29"/>
          <p:cNvSpPr>
            <a:spLocks noChangeArrowheads="1"/>
          </p:cNvSpPr>
          <p:nvPr/>
        </p:nvSpPr>
        <p:spPr bwMode="auto">
          <a:xfrm>
            <a:off x="7210926" y="3914347"/>
            <a:ext cx="1596189" cy="477179"/>
          </a:xfrm>
          <a:prstGeom prst="rect">
            <a:avLst/>
          </a:prstGeom>
          <a:solidFill>
            <a:schemeClr val="bg1"/>
          </a:solidFill>
          <a:ln w="9525">
            <a:noFill/>
            <a:miter lim="800000"/>
            <a:headEnd/>
            <a:tailEnd/>
          </a:ln>
          <a:effectLst/>
          <a:scene3d>
            <a:camera prst="orthographicFront"/>
            <a:lightRig rig="threePt" dir="t"/>
          </a:scene3d>
          <a:sp3d>
            <a:bevelT prst="angle"/>
          </a:sp3d>
        </p:spPr>
        <p:txBody>
          <a:bodyPr/>
          <a:lstStyle/>
          <a:p>
            <a:pPr marL="342900" indent="-342900">
              <a:spcBef>
                <a:spcPts val="0"/>
              </a:spcBef>
              <a:defRPr/>
            </a:pPr>
            <a:r>
              <a:rPr lang="hr-HR" sz="1100" dirty="0">
                <a:latin typeface="Times New Roman" pitchFamily="18" charset="0"/>
                <a:cs typeface="Times New Roman" pitchFamily="18" charset="0"/>
              </a:rPr>
              <a:t>Sindikati </a:t>
            </a:r>
          </a:p>
          <a:p>
            <a:pPr marL="342900" indent="-342900">
              <a:spcBef>
                <a:spcPts val="0"/>
              </a:spcBef>
              <a:defRPr/>
            </a:pPr>
            <a:r>
              <a:rPr lang="hr-HR" sz="1100" dirty="0">
                <a:latin typeface="Times New Roman" pitchFamily="18" charset="0"/>
                <a:cs typeface="Times New Roman" pitchFamily="18" charset="0"/>
              </a:rPr>
              <a:t>Savez samostalnih s.</a:t>
            </a:r>
          </a:p>
        </p:txBody>
      </p:sp>
      <p:sp>
        <p:nvSpPr>
          <p:cNvPr id="41" name="Rectangle 29"/>
          <p:cNvSpPr>
            <a:spLocks noChangeArrowheads="1"/>
          </p:cNvSpPr>
          <p:nvPr/>
        </p:nvSpPr>
        <p:spPr bwMode="auto">
          <a:xfrm>
            <a:off x="7210926" y="4407662"/>
            <a:ext cx="1596189" cy="308720"/>
          </a:xfrm>
          <a:prstGeom prst="rect">
            <a:avLst/>
          </a:prstGeom>
          <a:solidFill>
            <a:schemeClr val="bg1"/>
          </a:solidFill>
          <a:ln w="9525">
            <a:noFill/>
            <a:miter lim="800000"/>
            <a:headEnd/>
            <a:tailEnd/>
          </a:ln>
          <a:effectLst/>
          <a:scene3d>
            <a:camera prst="orthographicFront"/>
            <a:lightRig rig="threePt" dir="t"/>
          </a:scene3d>
          <a:sp3d>
            <a:bevelT prst="angle"/>
          </a:sp3d>
        </p:spPr>
        <p:txBody>
          <a:bodyPr/>
          <a:lstStyle/>
          <a:p>
            <a:pPr marL="342900" indent="-342900">
              <a:spcBef>
                <a:spcPct val="20000"/>
              </a:spcBef>
              <a:defRPr/>
            </a:pPr>
            <a:r>
              <a:rPr lang="hr-HR" sz="1100" dirty="0">
                <a:latin typeface="Times New Roman" pitchFamily="18" charset="0"/>
                <a:cs typeface="Times New Roman" pitchFamily="18" charset="0"/>
              </a:rPr>
              <a:t>Mediji </a:t>
            </a:r>
            <a:endParaRPr lang="hr-HR" sz="1100" dirty="0">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pPr>
              <a:defRPr/>
            </a:pPr>
            <a:fld id="{27E70B41-75B6-4CDF-A739-3B57954640DB}" type="slidenum">
              <a:rPr lang="en-US"/>
              <a:pPr>
                <a:defRPr/>
              </a:pPr>
              <a:t>8</a:t>
            </a:fld>
            <a:endParaRPr lang="en-US"/>
          </a:p>
        </p:txBody>
      </p:sp>
      <p:sp>
        <p:nvSpPr>
          <p:cNvPr id="5" name="Rectangle 4"/>
          <p:cNvSpPr/>
          <p:nvPr/>
        </p:nvSpPr>
        <p:spPr>
          <a:xfrm>
            <a:off x="37065" y="1481574"/>
            <a:ext cx="4806779" cy="5086866"/>
          </a:xfrm>
          <a:prstGeom prst="rect">
            <a:avLst/>
          </a:prstGeom>
          <a:solidFill>
            <a:schemeClr val="bg1">
              <a:lumMod val="8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anchor="ctr"/>
          <a:lstStyle/>
          <a:p>
            <a:pPr marL="342900" lvl="1" indent="-342900">
              <a:defRPr/>
            </a:pPr>
            <a:r>
              <a:rPr lang="bs-Latn-BA" b="1" dirty="0">
                <a:solidFill>
                  <a:schemeClr val="tx1">
                    <a:lumMod val="75000"/>
                    <a:lumOff val="25000"/>
                  </a:schemeClr>
                </a:solidFill>
                <a:latin typeface="Times New Roman" pitchFamily="18" charset="0"/>
                <a:cs typeface="Times New Roman" pitchFamily="18" charset="0"/>
              </a:rPr>
              <a:t>Cilj 1. Makroekonomska stabilnost</a:t>
            </a:r>
          </a:p>
          <a:p>
            <a:pPr marL="342900" lvl="1" indent="-342900">
              <a:defRPr/>
            </a:pPr>
            <a:r>
              <a:rPr lang="bs-Latn-BA" sz="1400" dirty="0">
                <a:latin typeface="Times New Roman" pitchFamily="18" charset="0"/>
                <a:cs typeface="Times New Roman" pitchFamily="18" charset="0"/>
              </a:rPr>
              <a:t>Podcilj 1. Javne finansije</a:t>
            </a:r>
          </a:p>
          <a:p>
            <a:pPr marL="342900" lvl="1" indent="-342900">
              <a:defRPr/>
            </a:pPr>
            <a:r>
              <a:rPr lang="bs-Latn-BA" sz="1400" dirty="0">
                <a:latin typeface="Times New Roman" pitchFamily="18" charset="0"/>
                <a:cs typeface="Times New Roman" pitchFamily="18" charset="0"/>
              </a:rPr>
              <a:t>Podcilj 2. Vanjski sektor</a:t>
            </a:r>
          </a:p>
          <a:p>
            <a:pPr marL="342900" lvl="1" indent="-342900">
              <a:defRPr/>
            </a:pPr>
            <a:r>
              <a:rPr lang="bs-Latn-BA" sz="1400" dirty="0">
                <a:latin typeface="Times New Roman" pitchFamily="18" charset="0"/>
                <a:cs typeface="Times New Roman" pitchFamily="18" charset="0"/>
              </a:rPr>
              <a:t>Podcilj 3. Razvoj finansijskog tržišta </a:t>
            </a:r>
          </a:p>
          <a:p>
            <a:pPr marL="342900" lvl="1" indent="-342900">
              <a:defRPr/>
            </a:pPr>
            <a:r>
              <a:rPr lang="bs-Latn-BA" b="1" dirty="0">
                <a:solidFill>
                  <a:schemeClr val="tx1">
                    <a:lumMod val="75000"/>
                    <a:lumOff val="25000"/>
                  </a:schemeClr>
                </a:solidFill>
                <a:latin typeface="Times New Roman" pitchFamily="18" charset="0"/>
                <a:cs typeface="Times New Roman" pitchFamily="18" charset="0"/>
              </a:rPr>
              <a:t>Cilj 2. Konkurentnost</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Podcilj 1. Klasteri</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Podcilj 2. Kompetentnost ljudskih resursa</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Podcilj 3. Razvoj naučno tehnološke i poslovne infrastrukture</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Podcilj 4. Jedinstven ekonomski prostor</a:t>
            </a:r>
          </a:p>
          <a:p>
            <a:pPr marL="342900" lvl="1" indent="-342900">
              <a:defRPr/>
            </a:pPr>
            <a:r>
              <a:rPr lang="bs-Latn-BA" b="1" dirty="0">
                <a:solidFill>
                  <a:schemeClr val="tx1">
                    <a:lumMod val="75000"/>
                    <a:lumOff val="25000"/>
                  </a:schemeClr>
                </a:solidFill>
                <a:latin typeface="Times New Roman" pitchFamily="18" charset="0"/>
                <a:cs typeface="Times New Roman" pitchFamily="18" charset="0"/>
              </a:rPr>
              <a:t>Cilj 3. Održivi razvoj</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3.1. Poljoprivreda, proizvodnja hrane i ruralni razvoj</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3.2. Ekologija i obnovljivi izvori energije</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3.3. Transport i komunikacije </a:t>
            </a:r>
          </a:p>
          <a:p>
            <a:pPr marL="342900" lvl="1" indent="-342900">
              <a:defRPr/>
            </a:pPr>
            <a:r>
              <a:rPr lang="bs-Latn-BA" b="1" dirty="0">
                <a:solidFill>
                  <a:schemeClr val="tx1">
                    <a:lumMod val="75000"/>
                    <a:lumOff val="25000"/>
                  </a:schemeClr>
                </a:solidFill>
                <a:latin typeface="Times New Roman" pitchFamily="18" charset="0"/>
                <a:cs typeface="Times New Roman" pitchFamily="18" charset="0"/>
              </a:rPr>
              <a:t>Cilj 4. Zapošljavanje</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Podcilj 1. Razvoj MSP i kreiranje novih radnih mjesta</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Podcilj 2. Funkcionisanje tržišta rada i promocija zapošljavanja</a:t>
            </a:r>
          </a:p>
          <a:p>
            <a:pPr marL="342900" lvl="1" indent="-342900">
              <a:defRPr/>
            </a:pPr>
            <a:r>
              <a:rPr lang="bs-Latn-BA" sz="1400" dirty="0">
                <a:solidFill>
                  <a:schemeClr val="tx1">
                    <a:lumMod val="75000"/>
                    <a:lumOff val="25000"/>
                  </a:schemeClr>
                </a:solidFill>
                <a:latin typeface="Times New Roman" pitchFamily="18" charset="0"/>
                <a:cs typeface="Times New Roman" pitchFamily="18" charset="0"/>
              </a:rPr>
              <a:t>Podcilj 3. Poboljšati vještine na tržištu rada, strukovno obrazovanje i trening</a:t>
            </a:r>
          </a:p>
          <a:p>
            <a:pPr marL="342900" lvl="1" indent="-342900">
              <a:defRPr/>
            </a:pPr>
            <a:r>
              <a:rPr lang="bs-Latn-BA" b="1" dirty="0">
                <a:solidFill>
                  <a:schemeClr val="tx1">
                    <a:lumMod val="75000"/>
                    <a:lumOff val="25000"/>
                  </a:schemeClr>
                </a:solidFill>
                <a:latin typeface="Times New Roman" pitchFamily="18" charset="0"/>
                <a:cs typeface="Times New Roman" pitchFamily="18" charset="0"/>
              </a:rPr>
              <a:t>Cilj 5. EU integracije</a:t>
            </a:r>
          </a:p>
          <a:p>
            <a:pPr marL="342900" lvl="1" indent="-342900">
              <a:defRPr/>
            </a:pPr>
            <a:endParaRPr lang="bs-Latn-BA" b="1" dirty="0">
              <a:solidFill>
                <a:srgbClr val="FF0000"/>
              </a:solidFill>
              <a:latin typeface="Times New Roman" pitchFamily="18" charset="0"/>
              <a:cs typeface="Times New Roman" pitchFamily="18" charset="0"/>
            </a:endParaRPr>
          </a:p>
          <a:p>
            <a:pPr marL="342900" lvl="1" indent="-342900">
              <a:defRPr/>
            </a:pPr>
            <a:r>
              <a:rPr lang="bs-Latn-BA" b="1" dirty="0">
                <a:solidFill>
                  <a:srgbClr val="FF0000"/>
                </a:solidFill>
                <a:latin typeface="Times New Roman" pitchFamily="18" charset="0"/>
                <a:cs typeface="Times New Roman" pitchFamily="18" charset="0"/>
              </a:rPr>
              <a:t>Cilj 6. Socijalno uključivanje</a:t>
            </a:r>
          </a:p>
        </p:txBody>
      </p:sp>
      <p:sp>
        <p:nvSpPr>
          <p:cNvPr id="6" name="Rectangle 5"/>
          <p:cNvSpPr/>
          <p:nvPr/>
        </p:nvSpPr>
        <p:spPr>
          <a:xfrm>
            <a:off x="5128055" y="1536769"/>
            <a:ext cx="4015946" cy="5062151"/>
          </a:xfrm>
          <a:prstGeom prst="rect">
            <a:avLst/>
          </a:prstGeom>
          <a:solidFill>
            <a:schemeClr val="bg1">
              <a:lumMod val="8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6"/>
          </a:lnRef>
          <a:fillRef idx="1">
            <a:schemeClr val="lt1"/>
          </a:fillRef>
          <a:effectRef idx="0">
            <a:schemeClr val="accent6"/>
          </a:effectRef>
          <a:fontRef idx="minor">
            <a:schemeClr val="dk1"/>
          </a:fontRef>
        </p:style>
        <p:txBody>
          <a:bodyPr anchor="ctr"/>
          <a:lstStyle/>
          <a:p>
            <a:pPr marL="342900" lvl="1" indent="-342900">
              <a:defRPr/>
            </a:pPr>
            <a:r>
              <a:rPr lang="bs-Latn-BA" sz="1600" b="1" dirty="0">
                <a:solidFill>
                  <a:schemeClr val="tx1">
                    <a:lumMod val="75000"/>
                    <a:lumOff val="25000"/>
                  </a:schemeClr>
                </a:solidFill>
                <a:latin typeface="Times New Roman" pitchFamily="18" charset="0"/>
                <a:cs typeface="Times New Roman" pitchFamily="18" charset="0"/>
              </a:rPr>
              <a:t>Cilj 1. </a:t>
            </a:r>
            <a:r>
              <a:rPr lang="bs-Latn-BA" sz="1500" b="1" dirty="0">
                <a:solidFill>
                  <a:schemeClr val="tx1">
                    <a:lumMod val="75000"/>
                    <a:lumOff val="25000"/>
                  </a:schemeClr>
                </a:solidFill>
                <a:latin typeface="Times New Roman" pitchFamily="18" charset="0"/>
                <a:cs typeface="Times New Roman" pitchFamily="18" charset="0"/>
              </a:rPr>
              <a:t>Socijalna politika u funkciji</a:t>
            </a:r>
          </a:p>
          <a:p>
            <a:pPr marL="342900" lvl="1" indent="-342900">
              <a:defRPr/>
            </a:pPr>
            <a:r>
              <a:rPr lang="bs-Latn-BA" sz="1500" b="1" dirty="0">
                <a:solidFill>
                  <a:schemeClr val="tx1">
                    <a:lumMod val="75000"/>
                    <a:lumOff val="25000"/>
                  </a:schemeClr>
                </a:solidFill>
                <a:latin typeface="Times New Roman" pitchFamily="18" charset="0"/>
                <a:cs typeface="Times New Roman" pitchFamily="18" charset="0"/>
              </a:rPr>
              <a:t>zapošljavanja</a:t>
            </a:r>
          </a:p>
          <a:p>
            <a:pPr marL="342900" lvl="1" indent="-342900">
              <a:defRPr/>
            </a:pPr>
            <a:endParaRPr lang="bs-Latn-BA" sz="1500" b="1" dirty="0">
              <a:solidFill>
                <a:schemeClr val="tx1">
                  <a:lumMod val="75000"/>
                  <a:lumOff val="25000"/>
                </a:schemeClr>
              </a:solidFill>
              <a:latin typeface="Times New Roman" pitchFamily="18" charset="0"/>
              <a:cs typeface="Times New Roman" pitchFamily="18" charset="0"/>
            </a:endParaRPr>
          </a:p>
          <a:p>
            <a:pPr marL="342900" lvl="1" indent="-342900">
              <a:defRPr/>
            </a:pPr>
            <a:r>
              <a:rPr lang="bs-Latn-BA" sz="1600" b="1" dirty="0">
                <a:solidFill>
                  <a:schemeClr val="tx1">
                    <a:lumMod val="75000"/>
                    <a:lumOff val="25000"/>
                  </a:schemeClr>
                </a:solidFill>
                <a:latin typeface="Times New Roman" pitchFamily="18" charset="0"/>
                <a:cs typeface="Times New Roman" pitchFamily="18" charset="0"/>
              </a:rPr>
              <a:t>Cilj 2. </a:t>
            </a:r>
            <a:r>
              <a:rPr lang="bs-Latn-BA" sz="1500" b="1" dirty="0">
                <a:solidFill>
                  <a:schemeClr val="tx1">
                    <a:lumMod val="75000"/>
                    <a:lumOff val="25000"/>
                  </a:schemeClr>
                </a:solidFill>
                <a:latin typeface="Times New Roman" pitchFamily="18" charset="0"/>
                <a:cs typeface="Times New Roman" pitchFamily="18" charset="0"/>
              </a:rPr>
              <a:t>Poboljšati položaj porodica sa djecom</a:t>
            </a:r>
          </a:p>
          <a:p>
            <a:pPr marL="342900" lvl="1" indent="-342900">
              <a:defRPr/>
            </a:pPr>
            <a:endParaRPr lang="bs-Latn-BA" sz="1600" b="1" dirty="0">
              <a:solidFill>
                <a:schemeClr val="tx1">
                  <a:lumMod val="75000"/>
                  <a:lumOff val="25000"/>
                </a:schemeClr>
              </a:solidFill>
              <a:latin typeface="Times New Roman" pitchFamily="18" charset="0"/>
              <a:cs typeface="Times New Roman" pitchFamily="18" charset="0"/>
            </a:endParaRPr>
          </a:p>
          <a:p>
            <a:pPr marL="342900" lvl="1" indent="-342900">
              <a:defRPr/>
            </a:pPr>
            <a:r>
              <a:rPr lang="bs-Latn-BA" sz="1600" b="1" dirty="0">
                <a:solidFill>
                  <a:schemeClr val="tx1">
                    <a:lumMod val="75000"/>
                    <a:lumOff val="25000"/>
                  </a:schemeClr>
                </a:solidFill>
                <a:latin typeface="Times New Roman" pitchFamily="18" charset="0"/>
                <a:cs typeface="Times New Roman" pitchFamily="18" charset="0"/>
              </a:rPr>
              <a:t>Cilj 3. Poboljšati obrazovanje</a:t>
            </a:r>
          </a:p>
          <a:p>
            <a:pPr marL="342900" lvl="1" indent="-342900">
              <a:defRPr/>
            </a:pPr>
            <a:endParaRPr lang="bs-Latn-BA" sz="1600" b="1" dirty="0">
              <a:solidFill>
                <a:schemeClr val="tx1">
                  <a:lumMod val="75000"/>
                  <a:lumOff val="25000"/>
                </a:schemeClr>
              </a:solidFill>
              <a:latin typeface="Times New Roman" pitchFamily="18" charset="0"/>
              <a:cs typeface="Times New Roman" pitchFamily="18" charset="0"/>
            </a:endParaRPr>
          </a:p>
          <a:p>
            <a:pPr marL="342900" lvl="1" indent="-342900">
              <a:defRPr/>
            </a:pPr>
            <a:r>
              <a:rPr lang="bs-Latn-BA" sz="1600" b="1" dirty="0">
                <a:solidFill>
                  <a:schemeClr val="tx1">
                    <a:lumMod val="75000"/>
                    <a:lumOff val="25000"/>
                  </a:schemeClr>
                </a:solidFill>
                <a:latin typeface="Times New Roman" pitchFamily="18" charset="0"/>
                <a:cs typeface="Times New Roman" pitchFamily="18" charset="0"/>
              </a:rPr>
              <a:t>Cilj 4. Poboljšati zdravstvenu zaštitu</a:t>
            </a:r>
          </a:p>
          <a:p>
            <a:pPr marL="342900" lvl="1" indent="-342900">
              <a:defRPr/>
            </a:pPr>
            <a:endParaRPr lang="bs-Latn-BA" sz="1600" b="1" dirty="0">
              <a:solidFill>
                <a:schemeClr val="tx1">
                  <a:lumMod val="75000"/>
                  <a:lumOff val="25000"/>
                </a:schemeClr>
              </a:solidFill>
              <a:latin typeface="Times New Roman" pitchFamily="18" charset="0"/>
              <a:cs typeface="Times New Roman" pitchFamily="18" charset="0"/>
            </a:endParaRPr>
          </a:p>
          <a:p>
            <a:pPr marL="342900" lvl="1" indent="-342900">
              <a:defRPr/>
            </a:pPr>
            <a:r>
              <a:rPr lang="bs-Latn-BA" sz="1600" b="1" dirty="0">
                <a:solidFill>
                  <a:schemeClr val="tx1">
                    <a:lumMod val="75000"/>
                    <a:lumOff val="25000"/>
                  </a:schemeClr>
                </a:solidFill>
                <a:latin typeface="Times New Roman" pitchFamily="18" charset="0"/>
                <a:cs typeface="Times New Roman" pitchFamily="18" charset="0"/>
              </a:rPr>
              <a:t>Cilj 5. Poboljšati penzionu politiku</a:t>
            </a:r>
          </a:p>
          <a:p>
            <a:pPr marL="342900" lvl="1" indent="-342900">
              <a:defRPr/>
            </a:pPr>
            <a:endParaRPr lang="bs-Latn-BA" sz="1600" b="1" dirty="0">
              <a:solidFill>
                <a:schemeClr val="tx1">
                  <a:lumMod val="75000"/>
                  <a:lumOff val="25000"/>
                </a:schemeClr>
              </a:solidFill>
              <a:latin typeface="Times New Roman" pitchFamily="18" charset="0"/>
              <a:cs typeface="Times New Roman" pitchFamily="18" charset="0"/>
            </a:endParaRPr>
          </a:p>
          <a:p>
            <a:pPr marL="342900" lvl="1" indent="-342900">
              <a:defRPr/>
            </a:pPr>
            <a:r>
              <a:rPr lang="bs-Latn-BA" sz="1600" b="1" dirty="0">
                <a:solidFill>
                  <a:schemeClr val="tx1">
                    <a:lumMod val="75000"/>
                    <a:lumOff val="25000"/>
                  </a:schemeClr>
                </a:solidFill>
                <a:latin typeface="Times New Roman" pitchFamily="18" charset="0"/>
                <a:cs typeface="Times New Roman" pitchFamily="18" charset="0"/>
              </a:rPr>
              <a:t>Cilj 6. Poboljšati položaj osoba sa</a:t>
            </a:r>
          </a:p>
          <a:p>
            <a:pPr marL="342900" lvl="1" indent="-342900">
              <a:defRPr/>
            </a:pPr>
            <a:r>
              <a:rPr lang="bs-Latn-BA" sz="1600" b="1" dirty="0">
                <a:solidFill>
                  <a:schemeClr val="tx1">
                    <a:lumMod val="75000"/>
                    <a:lumOff val="25000"/>
                  </a:schemeClr>
                </a:solidFill>
                <a:latin typeface="Times New Roman" pitchFamily="18" charset="0"/>
                <a:cs typeface="Times New Roman" pitchFamily="18" charset="0"/>
              </a:rPr>
              <a:t>invaliditetom</a:t>
            </a:r>
          </a:p>
        </p:txBody>
      </p:sp>
      <p:sp>
        <p:nvSpPr>
          <p:cNvPr id="20" name="Rectangle 19"/>
          <p:cNvSpPr/>
          <p:nvPr/>
        </p:nvSpPr>
        <p:spPr>
          <a:xfrm>
            <a:off x="1" y="1028906"/>
            <a:ext cx="4806778" cy="321276"/>
          </a:xfrm>
          <a:prstGeom prst="rect">
            <a:avLst/>
          </a:prstGeom>
          <a:solidFill>
            <a:srgbClr val="002060">
              <a:alpha val="75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r>
              <a:rPr lang="bs-Latn-BA" dirty="0"/>
              <a:t>Strategija razvoja</a:t>
            </a:r>
            <a:endParaRPr lang="en-US" dirty="0"/>
          </a:p>
        </p:txBody>
      </p:sp>
      <p:sp>
        <p:nvSpPr>
          <p:cNvPr id="21" name="Rectangle 20"/>
          <p:cNvSpPr/>
          <p:nvPr/>
        </p:nvSpPr>
        <p:spPr>
          <a:xfrm>
            <a:off x="5132174" y="1035908"/>
            <a:ext cx="4011826" cy="321276"/>
          </a:xfrm>
          <a:prstGeom prst="rect">
            <a:avLst/>
          </a:prstGeom>
          <a:solidFill>
            <a:schemeClr val="accent2">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r>
              <a:rPr lang="bs-Latn-BA" dirty="0"/>
              <a:t>Strategija socijalnog uključivanja</a:t>
            </a:r>
            <a:endParaRPr lang="en-US" dirty="0"/>
          </a:p>
        </p:txBody>
      </p:sp>
      <p:cxnSp>
        <p:nvCxnSpPr>
          <p:cNvPr id="14" name="Straight Arrow Connector 13"/>
          <p:cNvCxnSpPr/>
          <p:nvPr/>
        </p:nvCxnSpPr>
        <p:spPr>
          <a:xfrm rot="5400000" flipH="1" flipV="1">
            <a:off x="1638300" y="2584450"/>
            <a:ext cx="4648200" cy="2406650"/>
          </a:xfrm>
          <a:prstGeom prst="straightConnector1">
            <a:avLst/>
          </a:prstGeom>
          <a:ln w="63500">
            <a:solidFill>
              <a:srgbClr val="FF0000">
                <a:alpha val="22000"/>
              </a:srgbClr>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0" y="5668963"/>
            <a:ext cx="9144000" cy="350837"/>
          </a:xfrm>
          <a:prstGeom prst="rect">
            <a:avLst/>
          </a:prstGeom>
          <a:solidFill>
            <a:srgbClr val="FFFF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Title 1"/>
          <p:cNvSpPr>
            <a:spLocks noGrp="1"/>
          </p:cNvSpPr>
          <p:nvPr>
            <p:ph type="title"/>
          </p:nvPr>
        </p:nvSpPr>
        <p:spPr>
          <a:xfrm>
            <a:off x="0" y="215900"/>
            <a:ext cx="9144000" cy="698500"/>
          </a:xfrm>
          <a:solidFill>
            <a:srgbClr val="FFFF00">
              <a:alpha val="50000"/>
            </a:srgbClr>
          </a:solidFill>
        </p:spPr>
        <p:txBody>
          <a:bodyPr rtlCol="0">
            <a:normAutofit fontScale="90000"/>
          </a:bodyPr>
          <a:lstStyle/>
          <a:p>
            <a:pPr fontAlgn="auto">
              <a:spcAft>
                <a:spcPts val="0"/>
              </a:spcAft>
              <a:defRPr/>
            </a:pPr>
            <a:r>
              <a:rPr lang="hr-BA" sz="3000" b="1" dirty="0" smtClean="0">
                <a:latin typeface="Times New Roman" pitchFamily="18" charset="0"/>
                <a:cs typeface="Times New Roman" pitchFamily="18" charset="0"/>
              </a:rPr>
              <a:t>Strateško planiranje 2008 -2013</a:t>
            </a:r>
            <a:br>
              <a:rPr lang="hr-BA" sz="3000" b="1" dirty="0" smtClean="0">
                <a:latin typeface="Times New Roman" pitchFamily="18" charset="0"/>
                <a:cs typeface="Times New Roman" pitchFamily="18" charset="0"/>
              </a:rPr>
            </a:br>
            <a:r>
              <a:rPr lang="hr-BA" sz="2200" dirty="0" smtClean="0">
                <a:latin typeface="Times New Roman" pitchFamily="18" charset="0"/>
                <a:cs typeface="Times New Roman" pitchFamily="18" charset="0"/>
              </a:rPr>
              <a:t>Strategija socijalnog uključivanja (SSU)</a:t>
            </a:r>
            <a:endParaRPr lang="en-US" sz="3000" dirty="0" smtClean="0">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2F067473-B4E8-4591-BA08-DFE0D10350D1}" type="slidenum">
              <a:rPr lang="en-US"/>
              <a:pPr>
                <a:defRPr/>
              </a:pPr>
              <a:t>9</a:t>
            </a:fld>
            <a:endParaRPr lang="en-US"/>
          </a:p>
        </p:txBody>
      </p:sp>
      <p:sp>
        <p:nvSpPr>
          <p:cNvPr id="10242" name="Title 1"/>
          <p:cNvSpPr>
            <a:spLocks noGrp="1"/>
          </p:cNvSpPr>
          <p:nvPr>
            <p:ph type="title"/>
          </p:nvPr>
        </p:nvSpPr>
        <p:spPr>
          <a:xfrm>
            <a:off x="252413" y="373063"/>
            <a:ext cx="8429625" cy="625475"/>
          </a:xfrm>
        </p:spPr>
        <p:txBody>
          <a:bodyPr/>
          <a:lstStyle/>
          <a:p>
            <a:r>
              <a:rPr lang="hr-BA" sz="3000" b="1" smtClean="0">
                <a:latin typeface="Times New Roman" pitchFamily="18" charset="0"/>
                <a:cs typeface="Times New Roman" pitchFamily="18" charset="0"/>
              </a:rPr>
              <a:t>Koraci u pripremi (1)</a:t>
            </a:r>
            <a:endParaRPr lang="en-US" sz="3200" smtClean="0">
              <a:latin typeface="Times New Roman" pitchFamily="18" charset="0"/>
              <a:cs typeface="Times New Roman" pitchFamily="18" charset="0"/>
            </a:endParaRPr>
          </a:p>
        </p:txBody>
      </p:sp>
      <p:sp>
        <p:nvSpPr>
          <p:cNvPr id="9" name="Rectangle 8"/>
          <p:cNvSpPr/>
          <p:nvPr/>
        </p:nvSpPr>
        <p:spPr>
          <a:xfrm>
            <a:off x="0" y="1127125"/>
            <a:ext cx="9144000" cy="523557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a:buFont typeface="Wingdings" pitchFamily="2" charset="2"/>
              <a:buChar char="q"/>
              <a:defRPr/>
            </a:pPr>
            <a:r>
              <a:rPr lang="bs-Latn-BA" sz="2000" b="1" dirty="0">
                <a:solidFill>
                  <a:schemeClr val="tx1">
                    <a:lumMod val="75000"/>
                    <a:lumOff val="25000"/>
                  </a:schemeClr>
                </a:solidFill>
                <a:latin typeface="Times New Roman" pitchFamily="18" charset="0"/>
                <a:cs typeface="Times New Roman" pitchFamily="18" charset="0"/>
              </a:rPr>
              <a:t>Zakon o Vijeću ministara BiH </a:t>
            </a:r>
            <a:r>
              <a:rPr lang="bs-Latn-BA" sz="2000" dirty="0">
                <a:solidFill>
                  <a:schemeClr val="tx1">
                    <a:lumMod val="75000"/>
                    <a:lumOff val="25000"/>
                  </a:schemeClr>
                </a:solidFill>
                <a:latin typeface="Times New Roman" pitchFamily="18" charset="0"/>
                <a:cs typeface="Times New Roman" pitchFamily="18" charset="0"/>
              </a:rPr>
              <a:t>(izmjene i dopune Zakona), </a:t>
            </a:r>
            <a:r>
              <a:rPr lang="bs-Latn-BA" sz="1400" dirty="0">
                <a:solidFill>
                  <a:schemeClr val="tx1">
                    <a:lumMod val="75000"/>
                    <a:lumOff val="25000"/>
                  </a:schemeClr>
                </a:solidFill>
                <a:latin typeface="Times New Roman" pitchFamily="18" charset="0"/>
                <a:cs typeface="Times New Roman" pitchFamily="18" charset="0"/>
              </a:rPr>
              <a:t>Službene novine br. 81/2006 </a:t>
            </a:r>
            <a:endParaRPr lang="bs-Latn-BA" sz="2000" dirty="0">
              <a:solidFill>
                <a:schemeClr val="tx1">
                  <a:lumMod val="75000"/>
                  <a:lumOff val="25000"/>
                </a:schemeClr>
              </a:solidFill>
              <a:latin typeface="Times New Roman" pitchFamily="18" charset="0"/>
              <a:cs typeface="Times New Roman" pitchFamily="18" charset="0"/>
            </a:endParaRPr>
          </a:p>
          <a:p>
            <a:pPr lvl="1">
              <a:spcBef>
                <a:spcPts val="600"/>
              </a:spcBef>
              <a:spcAft>
                <a:spcPts val="600"/>
              </a:spcAft>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“Direkcija za ekonomsko planiranje (DEP) nadleža za koordinaciju pripreme i monitoring strateških dokumenata”</a:t>
            </a:r>
          </a:p>
          <a:p>
            <a:pPr lvl="1">
              <a:spcBef>
                <a:spcPts val="600"/>
              </a:spcBef>
              <a:spcAft>
                <a:spcPts val="600"/>
              </a:spcAft>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Strategija razvoja (CDS) -osnova za izradu Nacionalnog razvojnog plana (</a:t>
            </a:r>
            <a:r>
              <a:rPr lang="bs-Latn-BA" b="1" dirty="0">
                <a:solidFill>
                  <a:schemeClr val="tx1">
                    <a:lumMod val="75000"/>
                    <a:lumOff val="25000"/>
                  </a:schemeClr>
                </a:solidFill>
                <a:latin typeface="Times New Roman" pitchFamily="18" charset="0"/>
                <a:cs typeface="Times New Roman" pitchFamily="18" charset="0"/>
              </a:rPr>
              <a:t>NDP</a:t>
            </a:r>
            <a:r>
              <a:rPr lang="bs-Latn-BA" dirty="0">
                <a:solidFill>
                  <a:schemeClr val="tx1">
                    <a:lumMod val="75000"/>
                    <a:lumOff val="25000"/>
                  </a:schemeClr>
                </a:solidFill>
                <a:latin typeface="Times New Roman" pitchFamily="18" charset="0"/>
                <a:cs typeface="Times New Roman" pitchFamily="18" charset="0"/>
              </a:rPr>
              <a:t>)</a:t>
            </a:r>
          </a:p>
          <a:p>
            <a:pPr lvl="1">
              <a:spcBef>
                <a:spcPts val="600"/>
              </a:spcBef>
              <a:spcAft>
                <a:spcPts val="600"/>
              </a:spcAft>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Strategija socijalnog uključivanja (SIS) - osnova za pripremu Memoranduma o zajedničkom uključivanju (</a:t>
            </a:r>
            <a:r>
              <a:rPr lang="bs-Latn-BA" b="1" dirty="0">
                <a:solidFill>
                  <a:schemeClr val="tx1">
                    <a:lumMod val="75000"/>
                    <a:lumOff val="25000"/>
                  </a:schemeClr>
                </a:solidFill>
                <a:latin typeface="Times New Roman" pitchFamily="18" charset="0"/>
                <a:cs typeface="Times New Roman" pitchFamily="18" charset="0"/>
              </a:rPr>
              <a:t>JIM</a:t>
            </a:r>
            <a:r>
              <a:rPr lang="bs-Latn-BA" dirty="0">
                <a:solidFill>
                  <a:schemeClr val="tx1">
                    <a:lumMod val="75000"/>
                    <a:lumOff val="25000"/>
                  </a:schemeClr>
                </a:solidFill>
                <a:latin typeface="Times New Roman" pitchFamily="18" charset="0"/>
                <a:cs typeface="Times New Roman" pitchFamily="18" charset="0"/>
              </a:rPr>
              <a:t>)</a:t>
            </a:r>
          </a:p>
          <a:p>
            <a:pPr lvl="1">
              <a:buFont typeface="Wingdings" pitchFamily="2" charset="2"/>
              <a:buChar char="q"/>
              <a:defRPr/>
            </a:pPr>
            <a:endParaRPr lang="bs-Latn-BA" sz="2000" dirty="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r>
              <a:rPr lang="bs-Latn-BA" sz="2000" dirty="0">
                <a:solidFill>
                  <a:schemeClr val="tx1">
                    <a:lumMod val="75000"/>
                    <a:lumOff val="25000"/>
                  </a:schemeClr>
                </a:solidFill>
                <a:latin typeface="Times New Roman" pitchFamily="18" charset="0"/>
                <a:cs typeface="Times New Roman" pitchFamily="18" charset="0"/>
              </a:rPr>
              <a:t>Odluka Vijeća ministara o procesu izrade CDS i SIS na osnovu metodologije “</a:t>
            </a:r>
            <a:r>
              <a:rPr lang="bs-Latn-BA" sz="2000" b="1" dirty="0">
                <a:solidFill>
                  <a:schemeClr val="tx1">
                    <a:lumMod val="75000"/>
                    <a:lumOff val="25000"/>
                  </a:schemeClr>
                </a:solidFill>
                <a:latin typeface="Times New Roman" pitchFamily="18" charset="0"/>
                <a:cs typeface="Times New Roman" pitchFamily="18" charset="0"/>
              </a:rPr>
              <a:t>susretnog planiranja</a:t>
            </a:r>
            <a:r>
              <a:rPr lang="bs-Latn-BA" sz="2000" dirty="0">
                <a:solidFill>
                  <a:schemeClr val="tx1">
                    <a:lumMod val="75000"/>
                    <a:lumOff val="25000"/>
                  </a:schemeClr>
                </a:solidFill>
                <a:latin typeface="Times New Roman" pitchFamily="18" charset="0"/>
                <a:cs typeface="Times New Roman" pitchFamily="18" charset="0"/>
              </a:rPr>
              <a:t>”, (Koordinacioni odbor za ekonomski razvoj i EU integracije)</a:t>
            </a:r>
          </a:p>
          <a:p>
            <a:pPr lvl="1">
              <a:spcBef>
                <a:spcPts val="600"/>
              </a:spcBef>
              <a:spcAft>
                <a:spcPts val="600"/>
              </a:spcAft>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Uspostavljanje </a:t>
            </a:r>
            <a:r>
              <a:rPr lang="bs-Latn-BA" b="1" dirty="0">
                <a:solidFill>
                  <a:schemeClr val="tx1">
                    <a:lumMod val="75000"/>
                    <a:lumOff val="25000"/>
                  </a:schemeClr>
                </a:solidFill>
                <a:latin typeface="Times New Roman" pitchFamily="18" charset="0"/>
                <a:cs typeface="Times New Roman" pitchFamily="18" charset="0"/>
              </a:rPr>
              <a:t>Savjeta projekta </a:t>
            </a:r>
            <a:r>
              <a:rPr lang="bs-Latn-BA" dirty="0">
                <a:solidFill>
                  <a:schemeClr val="tx1">
                    <a:lumMod val="75000"/>
                    <a:lumOff val="25000"/>
                  </a:schemeClr>
                </a:solidFill>
                <a:latin typeface="Times New Roman" pitchFamily="18" charset="0"/>
                <a:cs typeface="Times New Roman" pitchFamily="18" charset="0"/>
              </a:rPr>
              <a:t>(stručno tijelo sastavljeno od 3 predstavnika BH/FBH/RS i jednog predstavnika Brčko Distrikta), Odluka Koordinacionog odbora za ekonomski razvoj i evropske integracije (25.09.2009)</a:t>
            </a:r>
          </a:p>
          <a:p>
            <a:pPr lvl="1">
              <a:spcBef>
                <a:spcPts val="600"/>
              </a:spcBef>
              <a:spcAft>
                <a:spcPts val="600"/>
              </a:spcAft>
              <a:buFont typeface="Wingdings" pitchFamily="2" charset="2"/>
              <a:buChar char="q"/>
              <a:defRPr/>
            </a:pPr>
            <a:r>
              <a:rPr lang="bs-Latn-BA" dirty="0">
                <a:solidFill>
                  <a:schemeClr val="tx1">
                    <a:lumMod val="75000"/>
                    <a:lumOff val="25000"/>
                  </a:schemeClr>
                </a:solidFill>
                <a:latin typeface="Times New Roman" pitchFamily="18" charset="0"/>
                <a:cs typeface="Times New Roman" pitchFamily="18" charset="0"/>
              </a:rPr>
              <a:t>Nominovanje entitetskih  i državnog </a:t>
            </a:r>
            <a:r>
              <a:rPr lang="bs-Latn-BA" b="1" dirty="0">
                <a:solidFill>
                  <a:schemeClr val="tx1">
                    <a:lumMod val="75000"/>
                    <a:lumOff val="25000"/>
                  </a:schemeClr>
                </a:solidFill>
                <a:latin typeface="Times New Roman" pitchFamily="18" charset="0"/>
                <a:cs typeface="Times New Roman" pitchFamily="18" charset="0"/>
              </a:rPr>
              <a:t>koordinatora</a:t>
            </a:r>
            <a:r>
              <a:rPr lang="bs-Latn-BA" dirty="0">
                <a:solidFill>
                  <a:schemeClr val="tx1">
                    <a:lumMod val="75000"/>
                    <a:lumOff val="25000"/>
                  </a:schemeClr>
                </a:solidFill>
                <a:latin typeface="Times New Roman" pitchFamily="18" charset="0"/>
                <a:cs typeface="Times New Roman" pitchFamily="18" charset="0"/>
              </a:rPr>
              <a:t> i koordinatora ispred Brčko Distrikta </a:t>
            </a:r>
            <a:endParaRPr lang="bs-Latn-BA" sz="2000" dirty="0">
              <a:solidFill>
                <a:schemeClr val="tx1">
                  <a:lumMod val="75000"/>
                  <a:lumOff val="25000"/>
                </a:schemeClr>
              </a:solidFill>
              <a:latin typeface="Times New Roman" pitchFamily="18" charset="0"/>
              <a:cs typeface="Times New Roman" pitchFamily="18" charset="0"/>
            </a:endParaRPr>
          </a:p>
          <a:p>
            <a:pPr>
              <a:buFont typeface="Wingdings" pitchFamily="2" charset="2"/>
              <a:buChar char="q"/>
              <a:defRPr/>
            </a:pPr>
            <a:endParaRPr lang="bs-Latn-BA" sz="2000" dirty="0">
              <a:solidFill>
                <a:schemeClr val="tx1">
                  <a:lumMod val="75000"/>
                  <a:lumOff val="25000"/>
                </a:schemeClr>
              </a:solidFill>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Fresh</Template>
  <TotalTime>3916</TotalTime>
  <Words>6211</Words>
  <Application>Microsoft Office PowerPoint</Application>
  <PresentationFormat>On-screen Show (4:3)</PresentationFormat>
  <Paragraphs>536</Paragraphs>
  <Slides>24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Times New Roman</vt:lpstr>
      <vt:lpstr>Wingdings 2</vt:lpstr>
      <vt:lpstr>Wingdings</vt:lpstr>
      <vt:lpstr>Office Theme</vt:lpstr>
      <vt:lpstr>Slide 1</vt:lpstr>
      <vt:lpstr>Sadržaj</vt:lpstr>
      <vt:lpstr>Zašto socijalno uključivanje?</vt:lpstr>
      <vt:lpstr>Zašto socijalno uključivanje?</vt:lpstr>
      <vt:lpstr>Zašto socijalno uključivanje?</vt:lpstr>
      <vt:lpstr>Slide 6</vt:lpstr>
      <vt:lpstr>Strateško planiranje 2004 -2007 Srednjoročna razvojna strategija (SRS)</vt:lpstr>
      <vt:lpstr>Strateško planiranje 2008 -2013 Strategija socijalnog uključivanja (SSU)</vt:lpstr>
      <vt:lpstr>Koraci u pripremi (1)</vt:lpstr>
      <vt:lpstr>Koraci u pripremi (2)</vt:lpstr>
      <vt:lpstr>Proces koordinacije – ključni akteri</vt:lpstr>
      <vt:lpstr>Zadaci radnih grupa i uloga NVO sektora (1)</vt:lpstr>
      <vt:lpstr>Zadaci radnih grupa i uloga NVO sektora (2)</vt:lpstr>
      <vt:lpstr>EU proces socijalnog uključivanja</vt:lpstr>
      <vt:lpstr>Zajednički ciljevi socijalnog uključivanja (OMC)</vt:lpstr>
      <vt:lpstr>Principi pristupa socijalnom uključivanju (OMC)</vt:lpstr>
      <vt:lpstr>Izazovi na putu socijalnog uključivanja:</vt:lpstr>
      <vt:lpstr>Uloga NVO sektora u pripremi (1)  strategija socijalnog uključivanja</vt:lpstr>
      <vt:lpstr>Uloga NVOa u implementaciji (2) strategije socijalnog uključivanja</vt:lpstr>
      <vt:lpstr>Uloga NVOa u monitoringu (3) strategije socijalnog uključivanja</vt:lpstr>
      <vt:lpstr>Fondacija za socijalno uključivanje</vt:lpstr>
      <vt:lpstr>Ciljevi Fondacije za socijalno uključivanje</vt:lpstr>
      <vt:lpstr>Preporuke za NVOe </vt:lpstr>
      <vt:lpstr>Pitanja za učesnike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Youth employment policy development</dc:title>
  <dc:creator>Mirela Ibrahimagic</dc:creator>
  <cp:lastModifiedBy>Dzenan</cp:lastModifiedBy>
  <cp:revision>424</cp:revision>
  <dcterms:created xsi:type="dcterms:W3CDTF">2007-10-21T02:08:50Z</dcterms:created>
  <dcterms:modified xsi:type="dcterms:W3CDTF">2010-04-07T07:57:27Z</dcterms:modified>
</cp:coreProperties>
</file>