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D4815-8EA5-437B-92D0-56E424511310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84F7F-F938-4CB2-AE0F-16E9C94514C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EAA0F-F070-423A-A433-078941D71A2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48902B-366B-4FD0-A239-4AE1588E725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993FB-D1EB-4693-A612-4CE88063D49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0B54F-81FA-4C24-AFCE-6E71CACBCEA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C9020-E4EE-43F1-8DA1-BFD6CCAEAD6C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46DA0C-31CE-4751-AA08-BC81E180B19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2C200-B949-483D-8C41-087C7DAF5B2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2A321-E95A-4E42-AB1C-AC6C5D85EE42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45F78-FDD1-4036-8CB4-706CE845640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A12F0CD-5EDA-48AB-9638-18CED5A6D18A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r-Latn-CS" sz="40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4000">
                <a:solidFill>
                  <a:schemeClr val="accent2"/>
                </a:solidFill>
              </a:rPr>
            </a:br>
            <a:r>
              <a:rPr lang="sr-Latn-CS" sz="4000">
                <a:solidFill>
                  <a:schemeClr val="accent2"/>
                </a:solidFill>
              </a:rPr>
              <a:t>standardizaciju njihovih usluga</a:t>
            </a:r>
            <a:br>
              <a:rPr lang="sr-Latn-CS" sz="4000">
                <a:solidFill>
                  <a:schemeClr val="accent2"/>
                </a:solidFill>
              </a:rPr>
            </a:br>
            <a:endParaRPr lang="sr-Latn-CS" sz="4000">
              <a:solidFill>
                <a:schemeClr val="accent2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41888"/>
            <a:ext cx="6400800" cy="696912"/>
          </a:xfrm>
        </p:spPr>
        <p:txBody>
          <a:bodyPr/>
          <a:lstStyle/>
          <a:p>
            <a:r>
              <a:rPr lang="sr-Latn-CS" sz="1800" b="1" i="1">
                <a:solidFill>
                  <a:schemeClr val="accent2"/>
                </a:solidFill>
              </a:rPr>
              <a:t>LJUBO LEPIR</a:t>
            </a:r>
          </a:p>
          <a:p>
            <a:r>
              <a:rPr lang="sr-Latn-CS" sz="1800" b="1" i="1">
                <a:solidFill>
                  <a:schemeClr val="accent2"/>
                </a:solidFill>
              </a:rPr>
              <a:t>Sarajevo, 16.10.2009.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Osnovna polazišta uvođenja </a:t>
            </a:r>
            <a:r>
              <a:rPr lang="sr-Latn-CS" sz="2400">
                <a:solidFill>
                  <a:schemeClr val="accent2"/>
                </a:solidFill>
              </a:rPr>
              <a:t>mješovitog sistema socijalne zaštite</a:t>
            </a:r>
            <a:r>
              <a:rPr lang="sr-Latn-CS" sz="2400"/>
              <a:t> zasnivaju se na saznanju da su postojeći kapaciteti javnog sektora nedostatni kako bi kreirali adekvatan odgovor na sve veće i raznovrsnije potrebe korisnika mjera i usluga socijalne zaštite. </a:t>
            </a:r>
          </a:p>
          <a:p>
            <a:pPr>
              <a:lnSpc>
                <a:spcPct val="90000"/>
              </a:lnSpc>
            </a:pPr>
            <a:r>
              <a:rPr lang="sr-Latn-CS" sz="2400"/>
              <a:t>Ne samo nedostatak finansijskih sredstava, već nedostatak stručnih kadrova i novih modela rada ukazao je na potrebu ostvarivanja saradnje između ova tri sektora. Svi reformski procesi u oblasti socijalne zaštite predviđaju jačanje međusobne saradnje ova tri sektora tako da su strateške odrednice i nova zakonska rješenja već prepoznala te pravce razvoja u ovoj oblasti.</a:t>
            </a:r>
          </a:p>
          <a:p>
            <a:pPr>
              <a:lnSpc>
                <a:spcPct val="90000"/>
              </a:lnSpc>
            </a:pPr>
            <a:endParaRPr lang="sr-Latn-C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Zašto je važno pristupiti </a:t>
            </a:r>
            <a:r>
              <a:rPr lang="sr-Latn-CS" sz="2400">
                <a:solidFill>
                  <a:schemeClr val="accent2"/>
                </a:solidFill>
              </a:rPr>
              <a:t>plurizaciji usluga i pružalaca usluga zasnovanih na tržišno ugovornom odnosu</a:t>
            </a:r>
            <a:r>
              <a:rPr lang="sr-Latn-CS" sz="2400"/>
              <a:t>? </a:t>
            </a:r>
          </a:p>
          <a:p>
            <a:pPr>
              <a:lnSpc>
                <a:spcPct val="90000"/>
              </a:lnSpc>
            </a:pPr>
            <a:r>
              <a:rPr lang="sr-Latn-CS" sz="2400"/>
              <a:t>Jedna od sigurnih i osnovnih prednosti uvođenja ovog principa jeste u podizanju kvalitete usluga koje se pružaju korisniku jer se putem konkurencije može doći do kvalitetnije usluge zasnovane na ispunjavanju standarda: izbor kvalitetnih pružalaca usluga stavljen je u normativno-pravne okvire, korisnik se štiti od samovolje i neprofesionalnosti u ponašanju institucije ili organizacije koje pružaju te usluge, pružalac usluga dobija uređen ugovorni odnos sa jasnim obavezama ali i pravima što mu obezbjeđuje sigurno poslovno okruženje.</a:t>
            </a:r>
          </a:p>
          <a:p>
            <a:pPr>
              <a:lnSpc>
                <a:spcPct val="90000"/>
              </a:lnSpc>
            </a:pPr>
            <a:endParaRPr lang="sr-Latn-C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U BiH postoje dosta široki okviri koji omogućavaju učestvovanje nevladinog sektora u procesima socijalnog uključivanja.</a:t>
            </a:r>
          </a:p>
          <a:p>
            <a:r>
              <a:rPr lang="sr-Latn-CS"/>
              <a:t>Međutim, rezultati nisu ekvivalent postojećim mogućnostima.</a:t>
            </a:r>
          </a:p>
          <a:p>
            <a:endParaRPr lang="sr-Latn-CS"/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r>
              <a:rPr lang="sr-Latn-CS"/>
              <a:t>Četiri preduslova neophodna za unapređenje djelovanja nevladinog sektora u cilju ispunjavanja društvene uloge:</a:t>
            </a:r>
          </a:p>
          <a:p>
            <a:pPr>
              <a:buFontTx/>
              <a:buNone/>
            </a:pPr>
            <a:endParaRPr lang="sr-Latn-CS"/>
          </a:p>
          <a:p>
            <a:r>
              <a:rPr lang="sr-Latn-CS" sz="2400"/>
              <a:t>Jačanje partnerstva javnih institucija i nevladinih organizacija,</a:t>
            </a:r>
          </a:p>
          <a:p>
            <a:r>
              <a:rPr lang="sr-Latn-CS" sz="2400"/>
              <a:t>Uvođenje standarda usluga,</a:t>
            </a:r>
          </a:p>
          <a:p>
            <a:r>
              <a:rPr lang="sr-Latn-CS" sz="2400"/>
              <a:t>Profesionalizacija NVO sektora,</a:t>
            </a:r>
          </a:p>
          <a:p>
            <a:r>
              <a:rPr lang="sr-Latn-CS" sz="2400"/>
              <a:t>Finansijska podrška</a:t>
            </a:r>
          </a:p>
          <a:p>
            <a:endParaRPr lang="sr-Latn-CS" sz="2400"/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2000"/>
              <a:t>Sarajevo, 16. oktobar 2009.</a:t>
            </a:r>
            <a:br>
              <a:rPr lang="sr-Latn-CS" sz="2000"/>
            </a:br>
            <a:r>
              <a:rPr lang="sr-Latn-CS" sz="2000"/>
              <a:t>Ljubo Lepir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</a:pPr>
            <a:endParaRPr lang="sr-Latn-CS"/>
          </a:p>
          <a:p>
            <a:pPr algn="ctr">
              <a:lnSpc>
                <a:spcPct val="90000"/>
              </a:lnSpc>
            </a:pPr>
            <a:endParaRPr lang="sr-Latn-CS"/>
          </a:p>
          <a:p>
            <a:pPr algn="ctr">
              <a:lnSpc>
                <a:spcPct val="90000"/>
              </a:lnSpc>
            </a:pPr>
            <a:endParaRPr lang="sr-Latn-CS"/>
          </a:p>
          <a:p>
            <a:pPr algn="ctr">
              <a:lnSpc>
                <a:spcPct val="90000"/>
              </a:lnSpc>
              <a:buFontTx/>
              <a:buNone/>
            </a:pPr>
            <a:r>
              <a:rPr lang="sr-Latn-CS" sz="24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2400">
                <a:solidFill>
                  <a:schemeClr val="accent2"/>
                </a:solidFill>
              </a:rPr>
            </a:br>
            <a:r>
              <a:rPr lang="sr-Latn-CS" sz="2400">
                <a:solidFill>
                  <a:schemeClr val="accent2"/>
                </a:solidFill>
              </a:rPr>
              <a:t>standardizaciju njihovih usluga</a:t>
            </a:r>
            <a:endParaRPr lang="sr-Latn-CS" sz="2400"/>
          </a:p>
          <a:p>
            <a:pPr algn="r">
              <a:lnSpc>
                <a:spcPct val="90000"/>
              </a:lnSpc>
            </a:pPr>
            <a:endParaRPr lang="sr-Latn-CS" sz="2400"/>
          </a:p>
          <a:p>
            <a:pPr algn="r">
              <a:lnSpc>
                <a:spcPct val="90000"/>
              </a:lnSpc>
            </a:pPr>
            <a:endParaRPr lang="sr-Latn-CS"/>
          </a:p>
          <a:p>
            <a:pPr algn="r">
              <a:lnSpc>
                <a:spcPct val="90000"/>
              </a:lnSpc>
            </a:pPr>
            <a:endParaRPr lang="sr-Latn-CS"/>
          </a:p>
          <a:p>
            <a:pPr algn="r">
              <a:lnSpc>
                <a:spcPct val="90000"/>
              </a:lnSpc>
              <a:buFontTx/>
              <a:buNone/>
            </a:pPr>
            <a:r>
              <a:rPr lang="sr-Latn-CS"/>
              <a:t>Hvala na pažnji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opšti kontekst:</a:t>
            </a:r>
          </a:p>
          <a:p>
            <a:pPr lvl="1"/>
            <a:r>
              <a:rPr lang="sr-Latn-CS"/>
              <a:t>procesi evropskih integracija</a:t>
            </a:r>
          </a:p>
          <a:p>
            <a:pPr lvl="1"/>
            <a:r>
              <a:rPr lang="sr-Latn-CS"/>
              <a:t>koncept socijalnog uključivanja</a:t>
            </a:r>
          </a:p>
          <a:p>
            <a:pPr lvl="1"/>
            <a:r>
              <a:rPr lang="sr-Latn-CS"/>
              <a:t>proces izrade razvojnih dokumenata - Strategija socijalnog uključivanja,</a:t>
            </a:r>
          </a:p>
          <a:p>
            <a:pPr lvl="1"/>
            <a:r>
              <a:rPr lang="sr-Latn-CS"/>
              <a:t>traženje adekvatnog odgovora na nemogućnost države da odgovori na potrebe svojih građana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Zemljama koje su na putu pridruživanja Evropskoj Uniji, kakva je i BiH, nametnuta je obaveza usklađivanja svojih socijalnih politika sa konceptom </a:t>
            </a:r>
            <a:r>
              <a:rPr lang="sr-Latn-CS" sz="2800">
                <a:solidFill>
                  <a:schemeClr val="accent2"/>
                </a:solidFill>
              </a:rPr>
              <a:t>„Otvorenog metoda koordinacije“</a:t>
            </a:r>
            <a:r>
              <a:rPr lang="sr-Latn-CS" sz="2800"/>
              <a:t> čiji su elementi: definisanje zajedničkih ciljeva, izrada Nacionalnog akcionog plana za socijalno uključivanje (NAP) i Zajedničkog memoranduma o uključenosti (JIM), te kreiranje zajedničkih izvještaja o socijalnoj uključenosti i indikatora socijalne isključenosti (Laeken indikatori), kao i razmjena stečenih iskustava.</a:t>
            </a:r>
          </a:p>
          <a:p>
            <a:pPr>
              <a:lnSpc>
                <a:spcPct val="90000"/>
              </a:lnSpc>
            </a:pPr>
            <a:endParaRPr lang="sr-Latn-C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800"/>
              <a:t>Osnovni </a:t>
            </a:r>
            <a:r>
              <a:rPr lang="sr-Latn-CS" sz="2800">
                <a:solidFill>
                  <a:schemeClr val="accent2"/>
                </a:solidFill>
              </a:rPr>
              <a:t>koncept socijalnog uključivanja</a:t>
            </a:r>
            <a:r>
              <a:rPr lang="sr-Latn-CS" sz="2800"/>
              <a:t> zasniva se na stavu da u društvu postoje  pojedinci i grupe građana koji su zbog različitih razloga socijalno isključeni, nalaze se na marginama društvenog interesovanja, socijalnih i ekonomskih procesa, mogućnosti ostvarivanja prava, te da je, radi postizanja dobrobiti cijelog društva zasnovanog na poštivanju ljudskih prava, neophodno obezbijediti priliku i resurse za njihovo potpuno uključivanje u socijalne, ekonomske, kulturne i političke procese.</a:t>
            </a:r>
          </a:p>
          <a:p>
            <a:pPr>
              <a:lnSpc>
                <a:spcPct val="90000"/>
              </a:lnSpc>
            </a:pPr>
            <a:endParaRPr lang="sr-Latn-C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Prioritetni ciljevi koji su postavljeni u procesu </a:t>
            </a:r>
            <a:r>
              <a:rPr lang="sr-Latn-CS">
                <a:solidFill>
                  <a:schemeClr val="accent2"/>
                </a:solidFill>
              </a:rPr>
              <a:t>pripreme razvojnih dokumenta</a:t>
            </a:r>
            <a:r>
              <a:rPr lang="sr-Latn-CS"/>
              <a:t> nastojali su prepoznati zajedničke ciljeve EU Strategije socijalnog uključivanja kako bi sama izrada i implementacija ove strategije sa sobom donijela unapređenje socijalnog sektora u BiH što je jedan od preduslova efikasnog provođenja procesa pridruživanja Evropskoj Uniji.</a:t>
            </a:r>
          </a:p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Latn-CS" sz="2400"/>
              <a:t>Proces izrade Strategije socijalnog uključivanja i njene inplementacije u BiH će se zasnivati na ključnim </a:t>
            </a:r>
            <a:r>
              <a:rPr lang="sr-Latn-CS" sz="2400">
                <a:solidFill>
                  <a:schemeClr val="accent2"/>
                </a:solidFill>
              </a:rPr>
              <a:t>principima</a:t>
            </a:r>
            <a:r>
              <a:rPr lang="sr-Latn-CS" sz="2400"/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participativnosti,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kompatibilnosti socijalne i ekonomske politike,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aktivizam vlasti,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koordinacija,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odgovornost institucija,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socijalni dijalog i partnerstvo,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</a:t>
            </a:r>
            <a:r>
              <a:rPr lang="sr-Latn-CS" sz="2400">
                <a:solidFill>
                  <a:schemeClr val="accent2"/>
                </a:solidFill>
              </a:rPr>
              <a:t>aktivno uključivanje socijalnih partnera i organizacija civilnog društva,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sz="2400"/>
              <a:t>	- korporativna (zajednička) socijalna odgovornost.</a:t>
            </a:r>
          </a:p>
          <a:p>
            <a:pPr>
              <a:lnSpc>
                <a:spcPct val="80000"/>
              </a:lnSpc>
            </a:pPr>
            <a:endParaRPr lang="sr-Latn-C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/>
              <a:t>Nemogućnost države da adekvatno odgovori pojavama i obimu socijalnog isključivanja različitih grupa stanovništva.</a:t>
            </a:r>
          </a:p>
          <a:p>
            <a:pPr>
              <a:lnSpc>
                <a:spcPct val="90000"/>
              </a:lnSpc>
            </a:pPr>
            <a:r>
              <a:rPr lang="sr-Latn-CS"/>
              <a:t>Shvatanje organizacija civilnog društva </a:t>
            </a:r>
            <a:r>
              <a:rPr lang="sr-Latn-CS">
                <a:solidFill>
                  <a:schemeClr val="accent2"/>
                </a:solidFill>
              </a:rPr>
              <a:t>kao partnera javnom sektoru</a:t>
            </a:r>
            <a:r>
              <a:rPr lang="sr-Latn-CS"/>
              <a:t> u kreiranju, organizovanju inplementaciji mjera i usluga kojima se stanje socijalne isključenosti različitih grupa stanovništva može smanjiti.</a:t>
            </a:r>
          </a:p>
          <a:p>
            <a:pPr>
              <a:lnSpc>
                <a:spcPct val="90000"/>
              </a:lnSpc>
            </a:pPr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sr-Latn-CS" sz="2400">
                <a:solidFill>
                  <a:schemeClr val="accent2"/>
                </a:solidFill>
              </a:rPr>
              <a:t>Koncept pružanja usluga</a:t>
            </a:r>
            <a:r>
              <a:rPr lang="sr-Latn-CS" sz="2400"/>
              <a:t> nasuprot konceptu novčanih davanja</a:t>
            </a:r>
          </a:p>
          <a:p>
            <a:pPr>
              <a:lnSpc>
                <a:spcPct val="80000"/>
              </a:lnSpc>
            </a:pPr>
            <a:r>
              <a:rPr lang="sr-Latn-CS" sz="2400"/>
              <a:t>Nasuprot našoj praksi, pružanje socijalnih usluga kao odgovor sistema na stanje socijalne isključenosti građana pa i pozicioniranja održivog socijalnog razvoja, postao je dominantan koncept socijalne zaštite u zemljama EU. U tom kontekstu pod socijalnim uslugama se podrazumijevaju one usluge “koje nudi vlada i nevladine organizacije sa ciljem da odgovore na potrebe pojedinaca i grupa korisnika, kao što su djeca i porodice, starija lica i lica s fizičkim i mentalnim hendikepom. Te se usluge mogu davati u domicilu osoba, u dnevnim centrima i domovima, a pružaju ih socijalni radnici i drugi stručnjaci iz srodnih područja.”</a:t>
            </a:r>
          </a:p>
          <a:p>
            <a:pPr>
              <a:lnSpc>
                <a:spcPct val="80000"/>
              </a:lnSpc>
            </a:pPr>
            <a:endParaRPr lang="sr-Latn-C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1800">
                <a:solidFill>
                  <a:schemeClr val="accent2"/>
                </a:solidFill>
              </a:rPr>
              <a:t>Procjena potreba za daljnju profesionalizaciju NVO-a i</a:t>
            </a:r>
            <a:br>
              <a:rPr lang="sr-Latn-CS" sz="1800">
                <a:solidFill>
                  <a:schemeClr val="accent2"/>
                </a:solidFill>
              </a:rPr>
            </a:br>
            <a:r>
              <a:rPr lang="sr-Latn-CS" sz="1800">
                <a:solidFill>
                  <a:schemeClr val="accent2"/>
                </a:solidFill>
              </a:rPr>
              <a:t>standardizaciju njihovih usluga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CS" sz="2400"/>
              <a:t>Da bi se obezbijedio održiv socijalni razvoj, a time i održivost socijalnih usluga,neophodno je obezbijediti dobro planirane, primjenjive i ekonomski prihvatljive programe.</a:t>
            </a:r>
          </a:p>
          <a:p>
            <a:pPr>
              <a:lnSpc>
                <a:spcPct val="90000"/>
              </a:lnSpc>
            </a:pPr>
            <a:r>
              <a:rPr lang="sr-Latn-CS" sz="2400"/>
              <a:t>Usluge socijalne zaštite moraju biti pristupačne, ekonomične, kvalitetne i prepoznatljive sa aspekta potreba korisnika. </a:t>
            </a:r>
          </a:p>
          <a:p>
            <a:pPr>
              <a:lnSpc>
                <a:spcPct val="90000"/>
              </a:lnSpc>
            </a:pPr>
            <a:r>
              <a:rPr lang="sr-Latn-CS" sz="2400"/>
              <a:t>Korisnik se prepoznaje kao aktivni učesnik u izboru, provođenju pa i plaćanju usluga socijalne zaštite. </a:t>
            </a:r>
          </a:p>
          <a:p>
            <a:pPr>
              <a:lnSpc>
                <a:spcPct val="90000"/>
              </a:lnSpc>
            </a:pPr>
            <a:r>
              <a:rPr lang="sr-Latn-CS" sz="2400"/>
              <a:t>U tako koncipiranom modelu pružanja socijalnih usluga, uloga privatnog i nevladinog sektora postaje veoma značajna.</a:t>
            </a:r>
          </a:p>
          <a:p>
            <a:pPr>
              <a:lnSpc>
                <a:spcPct val="90000"/>
              </a:lnSpc>
            </a:pPr>
            <a:endParaRPr lang="sr-Latn-C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824</Words>
  <Application>Microsoft Office PowerPoint</Application>
  <PresentationFormat>On-screen Show (4:3)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Default Design</vt:lpstr>
      <vt:lpstr>Procjena potreba za daljnju profesionalizaciju NVO-a i standardizaciju njihovih usluga 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Procjena potreba za daljnju profesionalizaciju NVO-a i standardizaciju njihovih usluga</vt:lpstr>
      <vt:lpstr>Sarajevo, 16. oktobar 2009. Ljubo Lepir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Procjena potreba za daljnju profesionalizaciju NVO-a i standardizaciju njihovih usluga </dc:title>
  <dc:creator>Ljubo Lepir</dc:creator>
  <cp:lastModifiedBy>Dzenan</cp:lastModifiedBy>
  <cp:revision>7</cp:revision>
  <dcterms:created xsi:type="dcterms:W3CDTF">2009-10-15T18:19:04Z</dcterms:created>
  <dcterms:modified xsi:type="dcterms:W3CDTF">2010-04-07T07:57:36Z</dcterms:modified>
</cp:coreProperties>
</file>