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13"/>
  </p:notesMasterIdLst>
  <p:sldIdLst>
    <p:sldId id="256" r:id="rId2"/>
    <p:sldId id="258" r:id="rId3"/>
    <p:sldId id="277" r:id="rId4"/>
    <p:sldId id="278" r:id="rId5"/>
    <p:sldId id="279" r:id="rId6"/>
    <p:sldId id="280" r:id="rId7"/>
    <p:sldId id="276" r:id="rId8"/>
    <p:sldId id="268" r:id="rId9"/>
    <p:sldId id="283" r:id="rId10"/>
    <p:sldId id="281" r:id="rId11"/>
    <p:sldId id="282" r:id="rId12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s-Latn-BA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bs-Latn-BA"/>
          </a:p>
        </p:txBody>
      </p:sp>
      <p:sp>
        <p:nvSpPr>
          <p:cNvPr id="1024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s-Latn-BA" smtClean="0"/>
              <a:t>Click to edit Master text styles</a:t>
            </a:r>
          </a:p>
          <a:p>
            <a:pPr lvl="1"/>
            <a:r>
              <a:rPr lang="bs-Latn-BA" smtClean="0"/>
              <a:t>Second level</a:t>
            </a:r>
          </a:p>
          <a:p>
            <a:pPr lvl="2"/>
            <a:r>
              <a:rPr lang="bs-Latn-BA" smtClean="0"/>
              <a:t>Third level</a:t>
            </a:r>
          </a:p>
          <a:p>
            <a:pPr lvl="3"/>
            <a:r>
              <a:rPr lang="bs-Latn-BA" smtClean="0"/>
              <a:t>Fourth level</a:t>
            </a:r>
          </a:p>
          <a:p>
            <a:pPr lvl="4"/>
            <a:r>
              <a:rPr lang="bs-Latn-BA" smtClean="0"/>
              <a:t>Fifth level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bs-Latn-BA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951780-C48D-4330-B9C3-8DDFD4F7D884}" type="slidenum">
              <a:rPr lang="bs-Latn-BA"/>
              <a:pPr/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1A17D5-CB29-43ED-AF8C-0627DC2380C9}" type="slidenum">
              <a:rPr lang="bs-Latn-BA"/>
              <a:pPr/>
              <a:t>1</a:t>
            </a:fld>
            <a:endParaRPr lang="bs-Latn-BA"/>
          </a:p>
        </p:txBody>
      </p:sp>
      <p:sp>
        <p:nvSpPr>
          <p:cNvPr id="1034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55D46B-DDAB-485B-B1BC-9C6D6A5CC431}" type="slidenum">
              <a:rPr lang="bs-Latn-BA"/>
              <a:pPr/>
              <a:t>10</a:t>
            </a:fld>
            <a:endParaRPr lang="bs-Latn-BA"/>
          </a:p>
        </p:txBody>
      </p:sp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8DF3A0-C116-421C-84FA-153EF7902A48}" type="slidenum">
              <a:rPr lang="bs-Latn-BA"/>
              <a:pPr/>
              <a:t>11</a:t>
            </a:fld>
            <a:endParaRPr lang="bs-Latn-BA"/>
          </a:p>
        </p:txBody>
      </p:sp>
      <p:sp>
        <p:nvSpPr>
          <p:cNvPr id="1136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1ABE8F-D170-4045-8484-EB5DB55530DF}" type="slidenum">
              <a:rPr lang="bs-Latn-BA"/>
              <a:pPr/>
              <a:t>2</a:t>
            </a:fld>
            <a:endParaRPr lang="bs-Latn-BA"/>
          </a:p>
        </p:txBody>
      </p:sp>
      <p:sp>
        <p:nvSpPr>
          <p:cNvPr id="104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AE659C-0AA0-4A3D-937C-E761CC49F7FF}" type="slidenum">
              <a:rPr lang="bs-Latn-BA"/>
              <a:pPr/>
              <a:t>3</a:t>
            </a:fld>
            <a:endParaRPr lang="bs-Latn-BA"/>
          </a:p>
        </p:txBody>
      </p:sp>
      <p:sp>
        <p:nvSpPr>
          <p:cNvPr id="105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C54F03-6D6C-4BA9-A055-F7E07EE247C9}" type="slidenum">
              <a:rPr lang="bs-Latn-BA"/>
              <a:pPr/>
              <a:t>4</a:t>
            </a:fld>
            <a:endParaRPr lang="bs-Latn-BA"/>
          </a:p>
        </p:txBody>
      </p:sp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585DA1-8143-480F-88CE-606BA3848D7E}" type="slidenum">
              <a:rPr lang="bs-Latn-BA"/>
              <a:pPr/>
              <a:t>5</a:t>
            </a:fld>
            <a:endParaRPr lang="bs-Latn-BA"/>
          </a:p>
        </p:txBody>
      </p:sp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F0894C-350F-4830-A66B-51287AD85311}" type="slidenum">
              <a:rPr lang="bs-Latn-BA"/>
              <a:pPr/>
              <a:t>6</a:t>
            </a:fld>
            <a:endParaRPr lang="bs-Latn-BA"/>
          </a:p>
        </p:txBody>
      </p:sp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83A40C-2D22-4DE1-8CBC-D5BBE50167AC}" type="slidenum">
              <a:rPr lang="bs-Latn-BA"/>
              <a:pPr/>
              <a:t>7</a:t>
            </a:fld>
            <a:endParaRPr lang="bs-Latn-BA"/>
          </a:p>
        </p:txBody>
      </p:sp>
      <p:sp>
        <p:nvSpPr>
          <p:cNvPr id="1095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FDC70C-6585-4439-81E1-00391759F882}" type="slidenum">
              <a:rPr lang="bs-Latn-BA"/>
              <a:pPr/>
              <a:t>8</a:t>
            </a:fld>
            <a:endParaRPr lang="bs-Latn-BA"/>
          </a:p>
        </p:txBody>
      </p:sp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B6C99-768F-4493-AA8C-96A537C884A0}" type="slidenum">
              <a:rPr lang="bs-Latn-BA"/>
              <a:pPr/>
              <a:t>9</a:t>
            </a:fld>
            <a:endParaRPr lang="bs-Latn-BA"/>
          </a:p>
        </p:txBody>
      </p:sp>
      <p:sp>
        <p:nvSpPr>
          <p:cNvPr id="1116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675EF80-48CB-4FC2-9041-27ACE0BC80D3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94216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94217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18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19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0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1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2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3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4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5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6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7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8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29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0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1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2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3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4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5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6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7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8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39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0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1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2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3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4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5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6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4247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</p:grpSp>
      <p:sp>
        <p:nvSpPr>
          <p:cNvPr id="94248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9BE7C-4D84-401E-A8F3-6EEA665D85B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45522-5671-470F-93D7-5E33C90022D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3E14D-EA95-400C-A1D2-1A1FE5AC143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58FFF-E62E-406A-B1D5-3D0091D2FBF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035EB-D820-437E-9B72-CD0B47F7752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C1F6F-E377-433E-8793-78BB2873E61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F0FD5-CC09-4102-954E-08E45672778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8AF37-E11D-45C5-BA43-4BC511AFD19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54606-AFFE-4688-9004-05427D8484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45324-B934-4CF1-A947-FA6C0A8CE60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en-US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 altLang="en-US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27E3FDF-CEFC-43C1-A481-6E0434BE226C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9319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31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1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  <p:sp>
          <p:nvSpPr>
            <p:cNvPr id="932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hr-HR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2800" b="0" i="1"/>
              <a:t/>
            </a:r>
            <a:br>
              <a:rPr lang="hr-HR" sz="2800" b="0" i="1"/>
            </a:br>
            <a:r>
              <a:rPr lang="hr-HR" sz="4400" b="0" i="1">
                <a:solidFill>
                  <a:schemeClr val="bg1"/>
                </a:solidFill>
              </a:rPr>
              <a:t/>
            </a:r>
            <a:br>
              <a:rPr lang="hr-HR" sz="4400" b="0" i="1">
                <a:solidFill>
                  <a:schemeClr val="bg1"/>
                </a:solidFill>
              </a:rPr>
            </a:br>
            <a:endParaRPr lang="hr-HR" sz="2600" b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652963"/>
            <a:ext cx="6400800" cy="1752600"/>
          </a:xfrm>
        </p:spPr>
        <p:txBody>
          <a:bodyPr/>
          <a:lstStyle/>
          <a:p>
            <a:pPr algn="l"/>
            <a:r>
              <a:rPr lang="hr-HR" sz="2400" i="1"/>
              <a:t>Aida Daguda</a:t>
            </a:r>
          </a:p>
          <a:p>
            <a:pPr algn="l"/>
            <a:r>
              <a:rPr lang="hr-HR" sz="2400" i="1"/>
              <a:t>CPCD</a:t>
            </a:r>
          </a:p>
          <a:p>
            <a:endParaRPr lang="hr-HR" sz="3000" i="1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827088" y="1412875"/>
            <a:ext cx="61325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hr-HR" sz="2800" b="1" i="1">
                <a:solidFill>
                  <a:schemeClr val="tx2"/>
                </a:solidFill>
              </a:rPr>
              <a:t>PROFESIONALIZACIJA NVO I </a:t>
            </a:r>
          </a:p>
          <a:p>
            <a:pPr algn="r"/>
            <a:r>
              <a:rPr lang="hr-HR" sz="2800" b="1" i="1">
                <a:solidFill>
                  <a:schemeClr val="tx2"/>
                </a:solidFill>
              </a:rPr>
              <a:t>STANDARDIZACIJA </a:t>
            </a:r>
            <a:br>
              <a:rPr lang="hr-HR" sz="2800" b="1" i="1">
                <a:solidFill>
                  <a:schemeClr val="tx2"/>
                </a:solidFill>
              </a:rPr>
            </a:br>
            <a:r>
              <a:rPr lang="hr-HR" sz="2800" b="1" i="1">
                <a:solidFill>
                  <a:schemeClr val="tx2"/>
                </a:solidFill>
              </a:rPr>
              <a:t>NJIHOVIH USLUGA</a:t>
            </a:r>
            <a:endParaRPr lang="en-US" sz="2800" b="1" i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Preporuke</a:t>
            </a:r>
            <a:endParaRPr lang="en-US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Širok proces konsultacija na temu osiguranja kvaliteta u neprofitnom sektoru</a:t>
            </a:r>
            <a:r>
              <a:rPr lang="en-US"/>
              <a:t> </a:t>
            </a:r>
            <a:endParaRPr lang="sr-Latn-BA"/>
          </a:p>
          <a:p>
            <a:r>
              <a:rPr lang="hr-HR"/>
              <a:t>Odabir optimalnog sistema za standardizaciju kvalitete vrši svaka organizacija zasebno</a:t>
            </a:r>
          </a:p>
          <a:p>
            <a:r>
              <a:rPr lang="en-US"/>
              <a:t>Jaka promocija sistema osiguranja kvaliteta za NVO u BiH </a:t>
            </a:r>
            <a:endParaRPr lang="sr-Latn-BA"/>
          </a:p>
          <a:p>
            <a:r>
              <a:rPr lang="sr-Latn-BA"/>
              <a:t>Stalna d</a:t>
            </a:r>
            <a:r>
              <a:rPr lang="en-US"/>
              <a:t>istribucij</a:t>
            </a:r>
            <a:r>
              <a:rPr lang="sr-Latn-BA"/>
              <a:t>a</a:t>
            </a:r>
            <a:r>
              <a:rPr lang="en-US"/>
              <a:t> informacija i edukacij</a:t>
            </a:r>
            <a:r>
              <a:rPr lang="sr-Latn-BA"/>
              <a:t>a</a:t>
            </a:r>
            <a:r>
              <a:rPr lang="en-US"/>
              <a:t> iz oblasti uvođenja sistema kvaliteta u NVO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BA"/>
          </a:p>
          <a:p>
            <a:endParaRPr lang="sr-Latn-BA"/>
          </a:p>
          <a:p>
            <a:endParaRPr lang="sr-Latn-BA"/>
          </a:p>
          <a:p>
            <a:pPr>
              <a:buFont typeface="Wingdings" pitchFamily="2" charset="2"/>
              <a:buNone/>
            </a:pPr>
            <a:r>
              <a:rPr lang="sr-Latn-BA"/>
              <a:t>				Hvala na pažnji!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2600" b="0"/>
              <a:t>UVOD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800"/>
              <a:t>   </a:t>
            </a:r>
            <a:r>
              <a:rPr lang="hr-HR" sz="2400" u="sng"/>
              <a:t>Kvalitet </a:t>
            </a:r>
            <a:r>
              <a:rPr lang="hr-HR" sz="2400"/>
              <a:t>je sposobnost ispunjavanja svih očekivanja, potreba i zahtjeva korisnika i svih ostalih zainteresiranih strana.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bs-Latn-BA"/>
              <a:t>   </a:t>
            </a:r>
            <a:r>
              <a:rPr lang="en-US" sz="2400" u="sng"/>
              <a:t>Sistem za osiguranje i upravljanje kvalitetom</a:t>
            </a:r>
            <a:r>
              <a:rPr lang="en-US" sz="2400"/>
              <a:t> podrazumijeva uspostavljanje standardnih i transparentnih postupaka rada osmišljenih tako da doprinesu ostvarenju određenih ciljeva i misije bilo koje organizacije</a:t>
            </a:r>
            <a:r>
              <a:rPr lang="bs-Latn-BA" sz="2400"/>
              <a:t> </a:t>
            </a:r>
            <a:endParaRPr lang="hr-HR" sz="2400"/>
          </a:p>
          <a:p>
            <a:pPr>
              <a:lnSpc>
                <a:spcPct val="80000"/>
              </a:lnSpc>
            </a:pPr>
            <a:endParaRPr lang="hr-HR" sz="24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/>
              <a:t>	</a:t>
            </a:r>
            <a:r>
              <a:rPr lang="hr-HR" sz="2400" u="sng"/>
              <a:t>Kvalitetna NVO</a:t>
            </a:r>
            <a:r>
              <a:rPr lang="hr-HR" sz="2400"/>
              <a:t> je ona organizacija koja </a:t>
            </a:r>
            <a:r>
              <a:rPr lang="en-GB" sz="2400"/>
              <a:t>pruža vrste ili obim usluga koje interesne strane žele od nje putem efektivnog i efikasnog upravljanja procesima, a sve u cilju </a:t>
            </a:r>
            <a:r>
              <a:rPr lang="hr-HR" sz="2400"/>
              <a:t>postizanja</a:t>
            </a:r>
            <a:r>
              <a:rPr lang="en-GB" sz="2400"/>
              <a:t> dogovorenih i željenih rezultata.</a:t>
            </a:r>
            <a:r>
              <a:rPr lang="en-US" sz="2400"/>
              <a:t> </a:t>
            </a:r>
            <a:endParaRPr lang="hr-HR" sz="2400"/>
          </a:p>
          <a:p>
            <a:pPr>
              <a:lnSpc>
                <a:spcPct val="80000"/>
              </a:lnSpc>
            </a:pPr>
            <a:endParaRPr lang="hr-HR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Prednosti za NVO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jasno definisanje namjene i djelatnosti NVO</a:t>
            </a:r>
          </a:p>
          <a:p>
            <a:pPr>
              <a:lnSpc>
                <a:spcPct val="80000"/>
              </a:lnSpc>
            </a:pPr>
            <a:r>
              <a:rPr lang="en-US" sz="2000"/>
              <a:t>bolje organizirana i koordinirana organizacijska struktura i struktura upravljanja</a:t>
            </a:r>
            <a:endParaRPr lang="sr-Latn-BA" sz="2000"/>
          </a:p>
          <a:p>
            <a:pPr>
              <a:lnSpc>
                <a:spcPct val="80000"/>
              </a:lnSpc>
            </a:pPr>
            <a:r>
              <a:rPr lang="en-US" sz="2000"/>
              <a:t>bolje odgovaranje na potrebe korisnika i pružanje kvalitetnijih usluga</a:t>
            </a:r>
            <a:endParaRPr lang="sl-SI" sz="2000"/>
          </a:p>
          <a:p>
            <a:pPr>
              <a:lnSpc>
                <a:spcPct val="80000"/>
              </a:lnSpc>
            </a:pPr>
            <a:r>
              <a:rPr lang="sl-SI" sz="2000"/>
              <a:t>poboljšanje odnosa i komunikacije među zaposlenicima</a:t>
            </a: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motivirano osoblje i volonteri koji u organizaciji mogu razvijati svoje potencijale</a:t>
            </a:r>
          </a:p>
          <a:p>
            <a:pPr>
              <a:lnSpc>
                <a:spcPct val="80000"/>
              </a:lnSpc>
            </a:pPr>
            <a:r>
              <a:rPr lang="en-US" sz="2000"/>
              <a:t>u</a:t>
            </a:r>
            <a:r>
              <a:rPr lang="sl-SI" sz="2000"/>
              <a:t>naprijeđen timski rad</a:t>
            </a:r>
            <a:endParaRPr lang="hr-HR" sz="2000"/>
          </a:p>
          <a:p>
            <a:pPr>
              <a:lnSpc>
                <a:spcPct val="80000"/>
              </a:lnSpc>
            </a:pPr>
            <a:r>
              <a:rPr lang="hr-HR" sz="2000"/>
              <a:t>efikasnije korištenje resursa</a:t>
            </a:r>
            <a:endParaRPr lang="sl-SI" sz="2000"/>
          </a:p>
          <a:p>
            <a:pPr>
              <a:lnSpc>
                <a:spcPct val="80000"/>
              </a:lnSpc>
            </a:pPr>
            <a:r>
              <a:rPr lang="sl-SI" sz="2000"/>
              <a:t>veće priznanje, potpora i povjerenje lokalne zajednice, korisnika i donatora. </a:t>
            </a:r>
            <a:endParaRPr lang="en-US" sz="2000"/>
          </a:p>
          <a:p>
            <a:pPr>
              <a:lnSpc>
                <a:spcPct val="80000"/>
              </a:lnSpc>
            </a:pPr>
            <a:r>
              <a:rPr lang="en-US" sz="2000"/>
              <a:t>povećanje ugleda i kredibiliteta kroz prepoznatljivost kvalitetne marke proizvoda ili organizacije. </a:t>
            </a:r>
            <a:endParaRPr lang="sl-SI" sz="2000"/>
          </a:p>
          <a:p>
            <a:pPr>
              <a:lnSpc>
                <a:spcPct val="80000"/>
              </a:lnSpc>
            </a:pPr>
            <a:r>
              <a:rPr lang="sl-SI" sz="2000"/>
              <a:t>pomoć u suočavanju sa promjenama</a:t>
            </a:r>
            <a:r>
              <a:rPr lang="en-US" sz="2000"/>
              <a:t> </a:t>
            </a:r>
          </a:p>
          <a:p>
            <a:pPr>
              <a:lnSpc>
                <a:spcPct val="80000"/>
              </a:lnSpc>
            </a:pPr>
            <a:r>
              <a:rPr lang="en-US" sz="2000"/>
              <a:t>cjelovita dokumentiranost i nadzor poslovnih procesa.</a:t>
            </a:r>
          </a:p>
          <a:p>
            <a:pPr>
              <a:lnSpc>
                <a:spcPct val="80000"/>
              </a:lnSpc>
            </a:pPr>
            <a:r>
              <a:rPr lang="en-US" sz="2000"/>
              <a:t>snažan marketinški alat. </a:t>
            </a:r>
          </a:p>
          <a:p>
            <a:pPr>
              <a:lnSpc>
                <a:spcPct val="80000"/>
              </a:lnSpc>
            </a:pPr>
            <a:endParaRPr 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Prednosti za NVO sektor</a:t>
            </a:r>
            <a:endParaRPr lang="en-US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l-SI" sz="2400"/>
              <a:t>jačanje i razvoj NVO i civilnog društva u cjelini</a:t>
            </a:r>
          </a:p>
          <a:p>
            <a:pPr>
              <a:lnSpc>
                <a:spcPct val="90000"/>
              </a:lnSpc>
            </a:pPr>
            <a:r>
              <a:rPr lang="sl-SI" sz="2400"/>
              <a:t>poboljšanje kredibilnosti i ugleda</a:t>
            </a:r>
          </a:p>
          <a:p>
            <a:pPr>
              <a:lnSpc>
                <a:spcPct val="90000"/>
              </a:lnSpc>
            </a:pPr>
            <a:r>
              <a:rPr lang="sl-SI" sz="2400"/>
              <a:t>prepoznavanje slabih tačaka i s tim definiranje smjernica za upotpunjavanje kapaciteta</a:t>
            </a:r>
          </a:p>
          <a:p>
            <a:pPr>
              <a:lnSpc>
                <a:spcPct val="90000"/>
              </a:lnSpc>
            </a:pPr>
            <a:r>
              <a:rPr lang="sl-SI" sz="2400"/>
              <a:t>dodatna motivacija domaćim i stranim donatorima za ulaganje u programe i projekte NVO</a:t>
            </a:r>
            <a:endParaRPr 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Modeli: PQASSO</a:t>
            </a: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praktični sistem osiguranja kvaliteta za male organizacije </a:t>
            </a:r>
            <a:endParaRPr lang="sr-Latn-BA" sz="2400"/>
          </a:p>
          <a:p>
            <a:pPr>
              <a:lnSpc>
                <a:spcPct val="90000"/>
              </a:lnSpc>
            </a:pPr>
            <a:r>
              <a:rPr lang="sr-Latn-BA" sz="2400"/>
              <a:t>Osmišljen od </a:t>
            </a:r>
            <a:r>
              <a:rPr lang="en-US" sz="2400"/>
              <a:t>Charities Evaluation Services (CES) za volonterski sektor u Velikoj Britaniji.</a:t>
            </a:r>
            <a:r>
              <a:rPr lang="en-US" sz="2100"/>
              <a:t> </a:t>
            </a:r>
            <a:endParaRPr lang="sr-Latn-BA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sr-Latn-BA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100"/>
              <a:t>PQASSO se sastoji od 12 područja kvaliteta</a:t>
            </a:r>
            <a:r>
              <a:rPr lang="sr-Latn-BA" sz="2100"/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sr-Latn-BA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1. </a:t>
            </a:r>
            <a:r>
              <a:rPr lang="en-US" sz="2100"/>
              <a:t>Planiranje za kvalitetu</a:t>
            </a:r>
            <a:r>
              <a:rPr lang="sr-Latn-BA" sz="2100"/>
              <a:t>                  7. </a:t>
            </a:r>
            <a:r>
              <a:rPr lang="en-US" sz="2100"/>
              <a:t>Upravljanje novcem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2. </a:t>
            </a:r>
            <a:r>
              <a:rPr lang="en-US" sz="2100"/>
              <a:t>Dobro upravljanje </a:t>
            </a:r>
            <a:r>
              <a:rPr lang="sr-Latn-BA" sz="2100"/>
              <a:t>                        8. </a:t>
            </a:r>
            <a:r>
              <a:rPr lang="en-US" sz="2100"/>
              <a:t>Imovina i zaštita na radu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3. </a:t>
            </a:r>
            <a:r>
              <a:rPr lang="en-US" sz="2100"/>
              <a:t>Rukovođenje </a:t>
            </a:r>
            <a:r>
              <a:rPr lang="sr-Latn-BA" sz="2100"/>
              <a:t>                               9. </a:t>
            </a:r>
            <a:r>
              <a:rPr lang="en-US" sz="2100"/>
              <a:t>Umrežavanje i zagovaranje </a:t>
            </a:r>
            <a:endParaRPr lang="sr-Latn-BA" sz="21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4. </a:t>
            </a:r>
            <a:r>
              <a:rPr lang="en-US" sz="2100"/>
              <a:t>Usmjerenost prema korisnicima </a:t>
            </a:r>
            <a:r>
              <a:rPr lang="sr-Latn-BA" sz="2100"/>
              <a:t>10. </a:t>
            </a:r>
            <a:r>
              <a:rPr lang="en-US" sz="2100"/>
              <a:t>Upravljanje aktivnostima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5. </a:t>
            </a:r>
            <a:r>
              <a:rPr lang="en-US" sz="2100"/>
              <a:t>Zaposlenici i volonteri </a:t>
            </a:r>
            <a:r>
              <a:rPr lang="sr-Latn-BA" sz="2100"/>
              <a:t>                11. </a:t>
            </a:r>
            <a:r>
              <a:rPr lang="en-US" sz="2100"/>
              <a:t>Monitoring i evaluacija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6. </a:t>
            </a:r>
            <a:r>
              <a:rPr lang="en-US" sz="2100"/>
              <a:t>Trening i usavršavanje </a:t>
            </a:r>
            <a:r>
              <a:rPr lang="sr-Latn-BA" sz="2100"/>
              <a:t>              12. </a:t>
            </a:r>
            <a:r>
              <a:rPr lang="en-US" sz="2100"/>
              <a:t>Rezultati </a:t>
            </a:r>
          </a:p>
          <a:p>
            <a:pPr>
              <a:lnSpc>
                <a:spcPct val="90000"/>
              </a:lnSpc>
            </a:pPr>
            <a:endParaRPr lang="en-US" sz="2100"/>
          </a:p>
          <a:p>
            <a:pPr>
              <a:lnSpc>
                <a:spcPct val="90000"/>
              </a:lnSpc>
            </a:pPr>
            <a:endParaRPr lang="en-US" sz="2100"/>
          </a:p>
          <a:p>
            <a:pPr>
              <a:lnSpc>
                <a:spcPct val="90000"/>
              </a:lnSpc>
            </a:pPr>
            <a:endParaRPr lang="en-US" sz="2100"/>
          </a:p>
          <a:p>
            <a:pPr>
              <a:lnSpc>
                <a:spcPct val="90000"/>
              </a:lnSpc>
            </a:pPr>
            <a:endParaRPr lang="en-US" sz="2100"/>
          </a:p>
          <a:p>
            <a:pPr>
              <a:lnSpc>
                <a:spcPct val="90000"/>
              </a:lnSpc>
            </a:pPr>
            <a:endParaRPr lang="en-US" sz="2100"/>
          </a:p>
          <a:p>
            <a:pPr>
              <a:lnSpc>
                <a:spcPct val="90000"/>
              </a:lnSpc>
            </a:pPr>
            <a:endParaRPr lang="en-US" sz="2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 sz="3500"/>
              <a:t/>
            </a:r>
            <a:br>
              <a:rPr lang="sr-Latn-BA" sz="3500"/>
            </a:br>
            <a:r>
              <a:rPr lang="sr-Latn-BA" sz="3500"/>
              <a:t/>
            </a:r>
            <a:br>
              <a:rPr lang="sr-Latn-BA" sz="3500"/>
            </a:br>
            <a:r>
              <a:rPr lang="sr-Latn-BA" sz="3500"/>
              <a:t/>
            </a:r>
            <a:br>
              <a:rPr lang="sr-Latn-BA" sz="3500"/>
            </a:br>
            <a:r>
              <a:rPr lang="sr-Latn-BA" sz="3500"/>
              <a:t/>
            </a:r>
            <a:br>
              <a:rPr lang="sr-Latn-BA" sz="3500"/>
            </a:br>
            <a:r>
              <a:rPr lang="en-US" sz="3500"/>
              <a:t/>
            </a:r>
            <a:br>
              <a:rPr lang="en-US" sz="3500"/>
            </a:br>
            <a:endParaRPr lang="en-US" sz="350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95300" indent="-495300">
              <a:lnSpc>
                <a:spcPct val="90000"/>
              </a:lnSpc>
            </a:pPr>
            <a:r>
              <a:rPr lang="en-US" sz="2100"/>
              <a:t>ISO je međunarodna organizacija za standardizaciju </a:t>
            </a:r>
            <a:endParaRPr lang="sr-Latn-BA" sz="2100"/>
          </a:p>
          <a:p>
            <a:pPr marL="495300" indent="-495300">
              <a:lnSpc>
                <a:spcPct val="90000"/>
              </a:lnSpc>
            </a:pPr>
            <a:r>
              <a:rPr lang="sr-Latn-BA" sz="2100"/>
              <a:t>Najčešće korišten međunarodni standard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None/>
            </a:pPr>
            <a:endParaRPr lang="sr-Latn-BA" sz="2100"/>
          </a:p>
          <a:p>
            <a:pPr marL="495300" indent="-495300">
              <a:lnSpc>
                <a:spcPct val="90000"/>
              </a:lnSpc>
              <a:buFont typeface="Wingdings" pitchFamily="2" charset="2"/>
              <a:buNone/>
            </a:pPr>
            <a:r>
              <a:rPr lang="sr-Latn-BA" sz="2100"/>
              <a:t>Osam načela: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usredotočenost na korisnika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vođstvo (liderstvo)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uključenost zaposlenika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procesni pristup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sistemski pristup upravljanju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stalno poboljšavanje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činjenični pristup odlučivanju</a:t>
            </a:r>
          </a:p>
          <a:p>
            <a:pPr marL="495300" indent="-4953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t-IT" sz="2100"/>
              <a:t>uzajamno korisni odnosi s dobavljačima.</a:t>
            </a:r>
            <a:endParaRPr lang="en-US" sz="2100"/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79388" y="577850"/>
            <a:ext cx="54260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BA" sz="3900" b="1">
                <a:solidFill>
                  <a:schemeClr val="tx2"/>
                </a:solidFill>
              </a:rPr>
              <a:t>Modeli: </a:t>
            </a:r>
            <a:r>
              <a:rPr lang="en-US" sz="3900" b="1">
                <a:solidFill>
                  <a:schemeClr val="tx2"/>
                </a:solidFill>
              </a:rPr>
              <a:t>ISO 9001:2000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Ostali modeli</a:t>
            </a: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/>
              <a:t>Investors in People (investiranje u kadrove)</a:t>
            </a:r>
            <a:endParaRPr lang="sr-Latn-BA" sz="2400" b="1"/>
          </a:p>
          <a:p>
            <a:pPr>
              <a:lnSpc>
                <a:spcPct val="80000"/>
              </a:lnSpc>
            </a:pPr>
            <a:endParaRPr lang="sr-Latn-BA" sz="2400" b="1"/>
          </a:p>
          <a:p>
            <a:pPr>
              <a:lnSpc>
                <a:spcPct val="80000"/>
              </a:lnSpc>
            </a:pPr>
            <a:r>
              <a:rPr lang="en-US" sz="2400" b="1"/>
              <a:t>EFQM model izvrsnosti </a:t>
            </a:r>
            <a:endParaRPr lang="sr-Latn-BA" sz="2400" b="1"/>
          </a:p>
          <a:p>
            <a:pPr>
              <a:lnSpc>
                <a:spcPct val="80000"/>
              </a:lnSpc>
            </a:pPr>
            <a:endParaRPr lang="sr-Latn-BA" sz="2400" b="1"/>
          </a:p>
          <a:p>
            <a:pPr>
              <a:lnSpc>
                <a:spcPct val="80000"/>
              </a:lnSpc>
            </a:pPr>
            <a:r>
              <a:rPr lang="hr-HR" sz="2400" b="1"/>
              <a:t>Društvena revizija/Social Audit</a:t>
            </a:r>
            <a:r>
              <a:rPr lang="en-US" sz="2400" b="1"/>
              <a:t> </a:t>
            </a:r>
            <a:endParaRPr lang="sr-Latn-BA" sz="2400" b="1"/>
          </a:p>
          <a:p>
            <a:pPr>
              <a:lnSpc>
                <a:spcPct val="80000"/>
              </a:lnSpc>
            </a:pPr>
            <a:endParaRPr lang="sr-Latn-BA" sz="2400" b="1"/>
          </a:p>
          <a:p>
            <a:pPr>
              <a:lnSpc>
                <a:spcPct val="80000"/>
              </a:lnSpc>
            </a:pPr>
            <a:r>
              <a:rPr lang="en-US" sz="2400" b="1"/>
              <a:t>ICFO</a:t>
            </a:r>
            <a:endParaRPr lang="sr-Latn-BA" sz="2400" b="1"/>
          </a:p>
          <a:p>
            <a:pPr>
              <a:lnSpc>
                <a:spcPct val="80000"/>
              </a:lnSpc>
            </a:pPr>
            <a:endParaRPr lang="en-US" sz="2400" b="1"/>
          </a:p>
          <a:p>
            <a:pPr>
              <a:lnSpc>
                <a:spcPct val="80000"/>
              </a:lnSpc>
            </a:pPr>
            <a:r>
              <a:rPr lang="en-US" sz="2400" b="1"/>
              <a:t>PVO standard </a:t>
            </a:r>
            <a:r>
              <a:rPr lang="bs-Latn-BA" sz="2400" b="1"/>
              <a:t>(InterAction)</a:t>
            </a:r>
            <a:endParaRPr lang="en-US" sz="2400" b="1"/>
          </a:p>
          <a:p>
            <a:pPr>
              <a:lnSpc>
                <a:spcPct val="80000"/>
              </a:lnSpc>
            </a:pPr>
            <a:endParaRPr lang="hr-HR" sz="24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3500" b="0" i="1"/>
              <a:t>Iskustva/dobre prakse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557338"/>
            <a:ext cx="7010400" cy="4114800"/>
          </a:xfrm>
        </p:spPr>
        <p:txBody>
          <a:bodyPr/>
          <a:lstStyle/>
          <a:p>
            <a:pPr marL="571500" indent="-571500">
              <a:buFont typeface="Wingdings" pitchFamily="2" charset="2"/>
              <a:buNone/>
            </a:pPr>
            <a:r>
              <a:rPr lang="hr-HR" sz="2400" b="1"/>
              <a:t>Velika Britanija (PQASSO)</a:t>
            </a:r>
          </a:p>
          <a:p>
            <a:pPr marL="571500" indent="-571500">
              <a:buFont typeface="Wingdings" pitchFamily="2" charset="2"/>
              <a:buNone/>
            </a:pPr>
            <a:endParaRPr lang="hr-HR" sz="2400" b="1"/>
          </a:p>
          <a:p>
            <a:pPr marL="571500" indent="-571500">
              <a:buFont typeface="Wingdings" pitchFamily="2" charset="2"/>
              <a:buNone/>
            </a:pPr>
            <a:r>
              <a:rPr lang="hr-HR" sz="2400" b="1"/>
              <a:t>Hrvatska (prerađeni PQASSO – SOKNO)</a:t>
            </a:r>
          </a:p>
          <a:p>
            <a:pPr marL="571500" indent="-571500">
              <a:buFont typeface="Wingdings" pitchFamily="2" charset="2"/>
              <a:buNone/>
            </a:pPr>
            <a:endParaRPr lang="hr-HR" sz="2400" b="1"/>
          </a:p>
          <a:p>
            <a:pPr marL="571500" indent="-571500">
              <a:buFont typeface="Wingdings" pitchFamily="2" charset="2"/>
              <a:buNone/>
            </a:pPr>
            <a:r>
              <a:rPr lang="hr-HR" sz="2400" b="1"/>
              <a:t>Slovenija (prilagođeni ISO)</a:t>
            </a:r>
          </a:p>
          <a:p>
            <a:pPr marL="571500" indent="-571500">
              <a:buFont typeface="Wingdings" pitchFamily="2" charset="2"/>
              <a:buNone/>
            </a:pPr>
            <a:endParaRPr lang="hr-HR" sz="2400" b="1"/>
          </a:p>
          <a:p>
            <a:pPr marL="571500" indent="-571500">
              <a:buFont typeface="Wingdings" pitchFamily="2" charset="2"/>
              <a:buNone/>
            </a:pPr>
            <a:r>
              <a:rPr lang="hr-HR" sz="2400" b="1"/>
              <a:t>Mađarska (prilagođeni PQASSO – MINTA)</a:t>
            </a:r>
          </a:p>
          <a:p>
            <a:pPr marL="571500" indent="-571500">
              <a:buFont typeface="Wingdings" pitchFamily="2" charset="2"/>
              <a:buNone/>
            </a:pPr>
            <a:endParaRPr lang="hr-HR" sz="2400" b="1"/>
          </a:p>
          <a:p>
            <a:pPr marL="571500" indent="-571500">
              <a:buFont typeface="Wingdings" pitchFamily="2" charset="2"/>
              <a:buNone/>
            </a:pPr>
            <a:r>
              <a:rPr lang="hr-HR" sz="2400" b="1"/>
              <a:t>Pakistan </a:t>
            </a:r>
          </a:p>
          <a:p>
            <a:pPr marL="571500" indent="-571500"/>
            <a:endParaRPr lang="hr-HR" sz="2400" b="1"/>
          </a:p>
          <a:p>
            <a:pPr marL="571500" indent="-571500"/>
            <a:endParaRPr lang="hr-HR" sz="24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BA"/>
              <a:t>Šta je novo u BiH?</a:t>
            </a: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Latn-BA"/>
              <a:t>Resursni centar - Pilot faza uvođenja NVO standarda kvaliteta  </a:t>
            </a:r>
          </a:p>
          <a:p>
            <a:pPr>
              <a:lnSpc>
                <a:spcPct val="90000"/>
              </a:lnSpc>
            </a:pPr>
            <a:endParaRPr lang="sr-Latn-BA"/>
          </a:p>
          <a:p>
            <a:pPr>
              <a:lnSpc>
                <a:spcPct val="90000"/>
              </a:lnSpc>
            </a:pPr>
            <a:r>
              <a:rPr lang="sr-Latn-BA"/>
              <a:t>15 NVO iz cijele BiH (ADI, Unija za održivi povratak, Fondacija Mozaik, Infohouse, FLD, LDA, CGS, CIPP, Plava sfera, IBHI, Ključ budućnosti, DON, OKC, Vesta, CPCD)</a:t>
            </a:r>
          </a:p>
          <a:p>
            <a:pPr>
              <a:lnSpc>
                <a:spcPct val="90000"/>
              </a:lnSpc>
            </a:pPr>
            <a:endParaRPr lang="sr-Latn-BA"/>
          </a:p>
          <a:p>
            <a:pPr>
              <a:lnSpc>
                <a:spcPct val="90000"/>
              </a:lnSpc>
            </a:pPr>
            <a:r>
              <a:rPr lang="sr-Latn-BA"/>
              <a:t>Planirani nastavak... 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435</TotalTime>
  <Words>452</Words>
  <Application>Microsoft Office PowerPoint</Application>
  <PresentationFormat>On-screen Show (4:3)</PresentationFormat>
  <Paragraphs>104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Wingdings</vt:lpstr>
      <vt:lpstr>Network</vt:lpstr>
      <vt:lpstr>              </vt:lpstr>
      <vt:lpstr>UVOD</vt:lpstr>
      <vt:lpstr>Prednosti za NVO</vt:lpstr>
      <vt:lpstr>Prednosti za NVO sektor</vt:lpstr>
      <vt:lpstr>Modeli: PQASSO</vt:lpstr>
      <vt:lpstr>     </vt:lpstr>
      <vt:lpstr>Ostali modeli</vt:lpstr>
      <vt:lpstr>Iskustva/dobre prakse</vt:lpstr>
      <vt:lpstr>Šta je novo u BiH?</vt:lpstr>
      <vt:lpstr>Preporuke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ODRŽIV RAZVOJ  NEPROFITNOG SEKTORA U BiH KROZ PARTNERSTVO  SA VLADOM I BIZNIS SEKTOROM</dc:title>
  <dc:creator>Administrator</dc:creator>
  <cp:lastModifiedBy>Dzenan</cp:lastModifiedBy>
  <cp:revision>12</cp:revision>
  <dcterms:created xsi:type="dcterms:W3CDTF">2007-01-09T14:27:31Z</dcterms:created>
  <dcterms:modified xsi:type="dcterms:W3CDTF">2010-04-07T07:57:50Z</dcterms:modified>
</cp:coreProperties>
</file>