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4" r:id="rId10"/>
    <p:sldId id="263" r:id="rId11"/>
    <p:sldId id="266" r:id="rId12"/>
  </p:sldIdLst>
  <p:sldSz cx="9144000" cy="6858000" type="screen4x3"/>
  <p:notesSz cx="6858000" cy="9144000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39C64-60C7-4638-9408-C264DAA5A73A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4E187-F0C6-49AC-AE67-A7B822DC00EA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B63FB2-ED43-4794-BEA3-EE02863B7995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03F73A-FBA2-48C6-8F39-BA634A401104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CD3D83-D43E-4616-B21D-E04EAC9795EB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A3A95E-7557-40C1-9838-DCC135D9FAA7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6C36AA-07C0-4709-A093-DA1C55C92307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4D8473-0EBF-4F94-8862-8C9542C7E8B1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753D5-F93C-4DE8-BA20-4B392333F724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7E1EB0-8928-436B-A572-B63E9D04D4B1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8B1BF1-6224-4594-960C-E096CC216088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hr-H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hr-H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37D7BC5-C2CD-430A-82E1-E46FE29A507B}" type="slidenum">
              <a:rPr lang="hr-HR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ngofin.podrskanvo.ba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mango.org.uk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hr-HR" b="1"/>
              <a:t>Finansijsko poslovanje NVO</a:t>
            </a:r>
            <a:br>
              <a:rPr lang="hr-HR" b="1"/>
            </a:br>
            <a:r>
              <a:rPr lang="hr-HR" sz="3600" i="1"/>
              <a:t>kvalitet, procedure, alati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5229225"/>
            <a:ext cx="8208963" cy="1057275"/>
          </a:xfrm>
        </p:spPr>
        <p:txBody>
          <a:bodyPr/>
          <a:lstStyle/>
          <a:p>
            <a:r>
              <a:rPr lang="hr-HR" sz="2800" b="1"/>
              <a:t>Nezavisni biro za humanitarna pitanja, IBHI</a:t>
            </a:r>
          </a:p>
          <a:p>
            <a:r>
              <a:rPr lang="hr-HR" sz="2800" i="1"/>
              <a:t>Dženan Trbić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549275"/>
            <a:ext cx="8477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12875"/>
            <a:ext cx="9144000" cy="720725"/>
          </a:xfrm>
        </p:spPr>
        <p:txBody>
          <a:bodyPr/>
          <a:lstStyle/>
          <a:p>
            <a:r>
              <a:rPr lang="hr-HR" sz="3200" b="1"/>
              <a:t>Finansijsko poslovanje NVO – NGO.Fin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349500"/>
            <a:ext cx="8424862" cy="4065588"/>
          </a:xfrm>
        </p:spPr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hr-HR" sz="2400"/>
              <a:t>Primjer informacionog sistema za finansijski menadžment NVO</a:t>
            </a:r>
          </a:p>
          <a:p>
            <a:pPr marL="990600" lvl="1" indent="-533400">
              <a:lnSpc>
                <a:spcPct val="80000"/>
              </a:lnSpc>
            </a:pPr>
            <a:r>
              <a:rPr lang="hr-HR" sz="2000"/>
              <a:t>Unifikacija evidencija - eliminacija različitosti u vođenju evidencija koje su rezultat različitih donatorskih zahtjeva i povećanje „razumljivosti“ podataka </a:t>
            </a:r>
          </a:p>
          <a:p>
            <a:pPr marL="990600" lvl="1" indent="-533400">
              <a:lnSpc>
                <a:spcPct val="80000"/>
              </a:lnSpc>
            </a:pPr>
            <a:r>
              <a:rPr lang="hr-HR" sz="2000"/>
              <a:t>Jednostavnost održavanja - za korištenje dovoljan bilo koji web browser. </a:t>
            </a:r>
          </a:p>
          <a:p>
            <a:pPr marL="990600" lvl="1" indent="-533400">
              <a:lnSpc>
                <a:spcPct val="80000"/>
              </a:lnSpc>
            </a:pPr>
            <a:r>
              <a:rPr lang="hr-HR" sz="2000"/>
              <a:t>Centralizacija podataka – podaci o svim projektima se nalaze na istom mjestu i ne postoje višestruke verzije jednih te istih evidencija</a:t>
            </a:r>
          </a:p>
          <a:p>
            <a:pPr marL="990600" lvl="1" indent="-533400">
              <a:lnSpc>
                <a:spcPct val="80000"/>
              </a:lnSpc>
            </a:pPr>
            <a:r>
              <a:rPr lang="hr-HR" sz="2000"/>
              <a:t>Dostupnost podacima sa različitih lokacija</a:t>
            </a:r>
          </a:p>
          <a:p>
            <a:pPr marL="990600" lvl="1" indent="-533400">
              <a:lnSpc>
                <a:spcPct val="80000"/>
              </a:lnSpc>
            </a:pPr>
            <a:r>
              <a:rPr lang="hr-HR" sz="2000"/>
              <a:t>Sigurnost podataka </a:t>
            </a:r>
          </a:p>
          <a:p>
            <a:pPr marL="990600" lvl="1" indent="-533400">
              <a:lnSpc>
                <a:spcPct val="80000"/>
              </a:lnSpc>
            </a:pPr>
            <a:r>
              <a:rPr lang="hr-HR" sz="2000"/>
              <a:t>Transparentnost – sve zainteresirane strane su u mogućnosti pratiti implementaciju projekata u realnom vremenu. 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333375"/>
            <a:ext cx="8477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12875"/>
            <a:ext cx="9144000" cy="720725"/>
          </a:xfrm>
        </p:spPr>
        <p:txBody>
          <a:bodyPr/>
          <a:lstStyle/>
          <a:p>
            <a:r>
              <a:rPr lang="hr-HR" sz="3200" b="1"/>
              <a:t>Finansijsko poslovanje NVO – NGO.Fin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349500"/>
            <a:ext cx="8424862" cy="4065588"/>
          </a:xfrm>
        </p:spPr>
        <p:txBody>
          <a:bodyPr/>
          <a:lstStyle/>
          <a:p>
            <a:pPr marL="609600" indent="-609600"/>
            <a:endParaRPr lang="hr-HR"/>
          </a:p>
          <a:p>
            <a:pPr marL="609600" indent="-609600"/>
            <a:endParaRPr lang="hr-HR"/>
          </a:p>
          <a:p>
            <a:pPr marL="609600" indent="-609600" algn="ctr">
              <a:buFontTx/>
              <a:buNone/>
            </a:pPr>
            <a:r>
              <a:rPr lang="hr-HR">
                <a:hlinkClick r:id="rId2"/>
              </a:rPr>
              <a:t>http://ngofin.podrskanvo.ba</a:t>
            </a:r>
            <a:r>
              <a:rPr lang="hr-HR"/>
              <a:t> 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333375"/>
            <a:ext cx="8477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412875"/>
            <a:ext cx="8642350" cy="720725"/>
          </a:xfrm>
        </p:spPr>
        <p:txBody>
          <a:bodyPr/>
          <a:lstStyle/>
          <a:p>
            <a:r>
              <a:rPr lang="hr-HR" sz="3200" b="1"/>
              <a:t>Karakteristike finansijskog poslovanja NVO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349500"/>
            <a:ext cx="8424862" cy="40655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sz="2800"/>
              <a:t>Disperzija izvora finansiranja (međunarodni donatori, državne institucije sa različitih nivoa vlasti, članarine, itd.)</a:t>
            </a:r>
          </a:p>
          <a:p>
            <a:pPr>
              <a:lnSpc>
                <a:spcPct val="90000"/>
              </a:lnSpc>
            </a:pPr>
            <a:r>
              <a:rPr lang="hr-HR" sz="2800"/>
              <a:t>Različitost zahtjevanih metodologija izvještavanja</a:t>
            </a:r>
          </a:p>
          <a:p>
            <a:pPr>
              <a:lnSpc>
                <a:spcPct val="90000"/>
              </a:lnSpc>
            </a:pPr>
            <a:r>
              <a:rPr lang="hr-HR" sz="2800"/>
              <a:t>Visoki zahtjevi za transparentnošću poslovanja</a:t>
            </a:r>
          </a:p>
          <a:p>
            <a:pPr>
              <a:lnSpc>
                <a:spcPct val="90000"/>
              </a:lnSpc>
            </a:pPr>
            <a:r>
              <a:rPr lang="hr-HR" sz="2800"/>
              <a:t>Urgentna interna potreba za racionalizacijom troškova</a:t>
            </a:r>
          </a:p>
          <a:p>
            <a:pPr>
              <a:lnSpc>
                <a:spcPct val="90000"/>
              </a:lnSpc>
            </a:pPr>
            <a:r>
              <a:rPr lang="hr-HR" sz="2800"/>
              <a:t>Skromni ljudski resursi raspoloživi za razvoj internih finansijskih procedura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404813"/>
            <a:ext cx="8477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412875"/>
            <a:ext cx="8642350" cy="720725"/>
          </a:xfrm>
        </p:spPr>
        <p:txBody>
          <a:bodyPr/>
          <a:lstStyle/>
          <a:p>
            <a:r>
              <a:rPr lang="hr-HR" sz="3200" b="1"/>
              <a:t>Zahtjevi finansijskog poslovanja NVO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349500"/>
            <a:ext cx="8424862" cy="40655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sz="2400"/>
              <a:t>Transparentno i pravovremeno izvještavanje donatora</a:t>
            </a:r>
          </a:p>
          <a:p>
            <a:pPr>
              <a:lnSpc>
                <a:spcPct val="90000"/>
              </a:lnSpc>
            </a:pPr>
            <a:r>
              <a:rPr lang="hr-HR" sz="2400"/>
              <a:t>Transparentno i pravovremeno izvještavanje državnih institucija</a:t>
            </a:r>
          </a:p>
          <a:p>
            <a:pPr>
              <a:lnSpc>
                <a:spcPct val="90000"/>
              </a:lnSpc>
            </a:pPr>
            <a:r>
              <a:rPr lang="hr-HR" sz="2400"/>
              <a:t>Obezbjeđenje analitičkih informacija o pojedinim segmentima aktivnosti (projektima) – vitalno za promociju modela aktivnosti</a:t>
            </a:r>
          </a:p>
          <a:p>
            <a:pPr>
              <a:lnSpc>
                <a:spcPct val="90000"/>
              </a:lnSpc>
            </a:pPr>
            <a:r>
              <a:rPr lang="hr-HR" sz="2400"/>
              <a:t>Obezbjeđenje analitičkih informacija o poslovanju organizacije – vitalno za strateško promišljanje samoodrživosti</a:t>
            </a:r>
          </a:p>
          <a:p>
            <a:pPr>
              <a:lnSpc>
                <a:spcPct val="90000"/>
              </a:lnSpc>
            </a:pPr>
            <a:r>
              <a:rPr lang="hr-HR" sz="2400"/>
              <a:t>Obezbjeđenje informacija koje omogućavaju analizu utroška sredstava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333375"/>
            <a:ext cx="8477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412875"/>
            <a:ext cx="8642350" cy="720725"/>
          </a:xfrm>
        </p:spPr>
        <p:txBody>
          <a:bodyPr/>
          <a:lstStyle/>
          <a:p>
            <a:r>
              <a:rPr lang="hr-HR" sz="3200" b="1"/>
              <a:t>Finansijsko poslovanje NVO - Elementi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349500"/>
            <a:ext cx="8424862" cy="40655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sz="2800"/>
              <a:t>Elementi</a:t>
            </a:r>
          </a:p>
          <a:p>
            <a:pPr lvl="1">
              <a:lnSpc>
                <a:spcPct val="90000"/>
              </a:lnSpc>
            </a:pPr>
            <a:r>
              <a:rPr lang="hr-HR" sz="2400"/>
              <a:t>Planiranje (na projektnom i nivou organizacije)</a:t>
            </a:r>
          </a:p>
          <a:p>
            <a:pPr lvl="1">
              <a:lnSpc>
                <a:spcPct val="90000"/>
              </a:lnSpc>
            </a:pPr>
            <a:r>
              <a:rPr lang="hr-HR" sz="2400"/>
              <a:t>Vođenje evidencija</a:t>
            </a:r>
          </a:p>
          <a:p>
            <a:pPr lvl="1">
              <a:lnSpc>
                <a:spcPct val="90000"/>
              </a:lnSpc>
            </a:pPr>
            <a:r>
              <a:rPr lang="hr-HR" sz="2400"/>
              <a:t>Izvještavanje (donatori, državni organi, osnivači)</a:t>
            </a:r>
          </a:p>
          <a:p>
            <a:pPr lvl="1">
              <a:lnSpc>
                <a:spcPct val="90000"/>
              </a:lnSpc>
            </a:pPr>
            <a:r>
              <a:rPr lang="hr-HR" sz="2400"/>
              <a:t>Interne kontrole</a:t>
            </a:r>
          </a:p>
          <a:p>
            <a:pPr>
              <a:lnSpc>
                <a:spcPct val="90000"/>
              </a:lnSpc>
            </a:pPr>
            <a:r>
              <a:rPr lang="hr-HR" sz="2800"/>
              <a:t>Karakteristike</a:t>
            </a:r>
          </a:p>
          <a:p>
            <a:pPr lvl="1">
              <a:lnSpc>
                <a:spcPct val="90000"/>
              </a:lnSpc>
            </a:pPr>
            <a:r>
              <a:rPr lang="hr-HR" sz="2400"/>
              <a:t>Visoko formalizirani procesi</a:t>
            </a:r>
          </a:p>
          <a:p>
            <a:pPr lvl="1">
              <a:lnSpc>
                <a:spcPct val="90000"/>
              </a:lnSpc>
            </a:pPr>
            <a:r>
              <a:rPr lang="hr-HR" sz="2400"/>
              <a:t>Stručnost</a:t>
            </a:r>
          </a:p>
          <a:p>
            <a:pPr lvl="1">
              <a:lnSpc>
                <a:spcPct val="90000"/>
              </a:lnSpc>
            </a:pPr>
            <a:r>
              <a:rPr lang="hr-HR" sz="2400"/>
              <a:t>Učešće različitih profila uposlenika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333375"/>
            <a:ext cx="8477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412875"/>
            <a:ext cx="8642350" cy="720725"/>
          </a:xfrm>
        </p:spPr>
        <p:txBody>
          <a:bodyPr/>
          <a:lstStyle/>
          <a:p>
            <a:r>
              <a:rPr lang="hr-HR" sz="3200" b="1"/>
              <a:t>Finansijsko poslovanje NVO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349500"/>
            <a:ext cx="8424862" cy="40655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/>
              <a:t>Transparentnost - imidž organizacije (prema donatorima, partnerima i javnosti)</a:t>
            </a:r>
          </a:p>
          <a:p>
            <a:pPr>
              <a:lnSpc>
                <a:spcPct val="90000"/>
              </a:lnSpc>
            </a:pPr>
            <a:r>
              <a:rPr lang="hr-HR"/>
              <a:t>Jačanje organizacije - strateško promišljanje budućeg razvoja</a:t>
            </a:r>
          </a:p>
          <a:p>
            <a:pPr>
              <a:lnSpc>
                <a:spcPct val="90000"/>
              </a:lnSpc>
            </a:pPr>
            <a:r>
              <a:rPr lang="hr-HR"/>
              <a:t>Optimizacija ljudskih resursa – postojanje procedura smanjuje obim posla</a:t>
            </a:r>
          </a:p>
          <a:p>
            <a:pPr>
              <a:lnSpc>
                <a:spcPct val="90000"/>
              </a:lnSpc>
            </a:pPr>
            <a:r>
              <a:rPr lang="hr-HR"/>
              <a:t>Evaluacija rezultata rada – cijena/efikasnost</a:t>
            </a:r>
          </a:p>
          <a:p>
            <a:pPr>
              <a:lnSpc>
                <a:spcPct val="90000"/>
              </a:lnSpc>
            </a:pPr>
            <a:r>
              <a:rPr lang="hr-HR"/>
              <a:t>Smanjenje rizika – interne kontrole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333375"/>
            <a:ext cx="8477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12875"/>
            <a:ext cx="9144000" cy="720725"/>
          </a:xfrm>
        </p:spPr>
        <p:txBody>
          <a:bodyPr/>
          <a:lstStyle/>
          <a:p>
            <a:r>
              <a:rPr lang="hr-HR" sz="3200" b="1"/>
              <a:t>Finansijsko poslovanje NVO – trenutno stanje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349500"/>
            <a:ext cx="8424862" cy="4065588"/>
          </a:xfrm>
        </p:spPr>
        <p:txBody>
          <a:bodyPr/>
          <a:lstStyle/>
          <a:p>
            <a:endParaRPr lang="hr-HR"/>
          </a:p>
          <a:p>
            <a:r>
              <a:rPr lang="hr-HR"/>
              <a:t>Izvještavanje državnih organa – eksterne knjigovodstvene kuće</a:t>
            </a:r>
          </a:p>
          <a:p>
            <a:r>
              <a:rPr lang="hr-HR"/>
              <a:t>Izvještavanje donatora – interni kapaciteti organizacija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333375"/>
            <a:ext cx="8477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12875"/>
            <a:ext cx="9144000" cy="720725"/>
          </a:xfrm>
        </p:spPr>
        <p:txBody>
          <a:bodyPr/>
          <a:lstStyle/>
          <a:p>
            <a:r>
              <a:rPr lang="hr-HR" sz="3200" b="1"/>
              <a:t>Finansijsko poslovanje NVO – kvalitet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349500"/>
            <a:ext cx="8424862" cy="4065588"/>
          </a:xfrm>
        </p:spPr>
        <p:txBody>
          <a:bodyPr/>
          <a:lstStyle/>
          <a:p>
            <a:r>
              <a:rPr lang="hr-HR"/>
              <a:t>Standardizacija kvaliteta finansijskog poslovanja:</a:t>
            </a:r>
          </a:p>
          <a:p>
            <a:pPr lvl="1"/>
            <a:r>
              <a:rPr lang="hr-HR">
                <a:solidFill>
                  <a:srgbClr val="CC3300"/>
                </a:solidFill>
              </a:rPr>
              <a:t>Dodatni angažman na dokumentiranju i formalizaciji procedura</a:t>
            </a:r>
          </a:p>
          <a:p>
            <a:pPr lvl="1"/>
            <a:r>
              <a:rPr lang="hr-HR">
                <a:solidFill>
                  <a:schemeClr val="accent2"/>
                </a:solidFill>
              </a:rPr>
              <a:t>Stabilnost i sigurnost finansijskih aspekata poslovanja organizacije </a:t>
            </a:r>
          </a:p>
          <a:p>
            <a:pPr lvl="1"/>
            <a:r>
              <a:rPr lang="hr-HR">
                <a:solidFill>
                  <a:schemeClr val="accent2"/>
                </a:solidFill>
              </a:rPr>
              <a:t>Pouzdaniji rad i kvalitetnije planiranje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333375"/>
            <a:ext cx="8477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12875"/>
            <a:ext cx="9144000" cy="720725"/>
          </a:xfrm>
        </p:spPr>
        <p:txBody>
          <a:bodyPr/>
          <a:lstStyle/>
          <a:p>
            <a:r>
              <a:rPr lang="hr-HR" sz="3200" b="1"/>
              <a:t>Finansijsko poslovanje NVO – kvalitet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349500"/>
            <a:ext cx="8424862" cy="4065588"/>
          </a:xfrm>
        </p:spPr>
        <p:txBody>
          <a:bodyPr/>
          <a:lstStyle/>
          <a:p>
            <a:endParaRPr lang="hr-HR"/>
          </a:p>
          <a:p>
            <a:r>
              <a:rPr lang="hr-HR"/>
              <a:t>Standardi (ISO, Međunarodni knjigovodstveni standardi)</a:t>
            </a:r>
          </a:p>
          <a:p>
            <a:r>
              <a:rPr lang="hr-HR"/>
              <a:t>Zahtjevi (donatorski, državni organi)</a:t>
            </a:r>
          </a:p>
          <a:p>
            <a:r>
              <a:rPr lang="hr-HR"/>
              <a:t>Resursi (</a:t>
            </a:r>
            <a:r>
              <a:rPr lang="hr-HR">
                <a:hlinkClick r:id="rId2"/>
              </a:rPr>
              <a:t>http://www.mango.org.uk/</a:t>
            </a:r>
            <a:r>
              <a:rPr lang="hr-HR"/>
              <a:t> )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333375"/>
            <a:ext cx="8477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12875"/>
            <a:ext cx="9144000" cy="720725"/>
          </a:xfrm>
        </p:spPr>
        <p:txBody>
          <a:bodyPr/>
          <a:lstStyle/>
          <a:p>
            <a:r>
              <a:rPr lang="hr-HR" sz="3200" b="1"/>
              <a:t>Finansijsko poslovanje NVO – izbor IS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349500"/>
            <a:ext cx="8424862" cy="4065588"/>
          </a:xfrm>
        </p:spPr>
        <p:txBody>
          <a:bodyPr/>
          <a:lstStyle/>
          <a:p>
            <a:r>
              <a:rPr lang="hr-HR"/>
              <a:t>Informacioni sistemi u NVO</a:t>
            </a:r>
          </a:p>
          <a:p>
            <a:r>
              <a:rPr lang="hr-HR"/>
              <a:t>Posebna softverska rješenja</a:t>
            </a:r>
          </a:p>
          <a:p>
            <a:r>
              <a:rPr lang="hr-HR"/>
              <a:t>Obuka, složenost, teško prilagođavanje novim zahtjevima (donatorima)</a:t>
            </a:r>
          </a:p>
          <a:p>
            <a:r>
              <a:rPr lang="hr-HR"/>
              <a:t>Programi opšte namjene</a:t>
            </a:r>
          </a:p>
          <a:p>
            <a:r>
              <a:rPr lang="hr-HR"/>
              <a:t>Održavanje sistema, arhiviranje, gubitak podataka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333375"/>
            <a:ext cx="8477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388</Words>
  <Application>Microsoft Office PowerPoint</Application>
  <PresentationFormat>On-screen Show (4:3)</PresentationFormat>
  <Paragraphs>63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Arial</vt:lpstr>
      <vt:lpstr>Default Design</vt:lpstr>
      <vt:lpstr>Finansijsko poslovanje NVO kvalitet, procedure, alati</vt:lpstr>
      <vt:lpstr>Karakteristike finansijskog poslovanja NVO</vt:lpstr>
      <vt:lpstr>Zahtjevi finansijskog poslovanja NVO</vt:lpstr>
      <vt:lpstr>Finansijsko poslovanje NVO - Elementi</vt:lpstr>
      <vt:lpstr>Finansijsko poslovanje NVO</vt:lpstr>
      <vt:lpstr>Finansijsko poslovanje NVO – trenutno stanje</vt:lpstr>
      <vt:lpstr>Finansijsko poslovanje NVO – kvalitet</vt:lpstr>
      <vt:lpstr>Finansijsko poslovanje NVO – kvalitet</vt:lpstr>
      <vt:lpstr>Finansijsko poslovanje NVO – izbor IS</vt:lpstr>
      <vt:lpstr>Finansijsko poslovanje NVO – NGO.Fin</vt:lpstr>
      <vt:lpstr>Finansijsko poslovanje NVO – NGO.Fin</vt:lpstr>
    </vt:vector>
  </TitlesOfParts>
  <Company>IBHI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Finansijsko poslovanje NVO kvalitet, procedure, alati</dc:title>
  <dc:creator>IBHI</dc:creator>
  <cp:lastModifiedBy>Dzenan</cp:lastModifiedBy>
  <cp:revision>3</cp:revision>
  <dcterms:created xsi:type="dcterms:W3CDTF">2009-10-07T08:29:26Z</dcterms:created>
  <dcterms:modified xsi:type="dcterms:W3CDTF">2010-04-07T07:57:43Z</dcterms:modified>
</cp:coreProperties>
</file>